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202729"/>
        </a:fontRef>
        <a:srgbClr val="2027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D"/>
          </a:solidFill>
        </a:fill>
      </a:tcStyle>
    </a:wholeTbl>
    <a:band2H>
      <a:tcTxStyle/>
      <a:tcStyle>
        <a:tcBdr/>
        <a:fill>
          <a:solidFill>
            <a:srgbClr val="E7E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202729"/>
        </a:fontRef>
        <a:srgbClr val="2027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AEA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202729"/>
        </a:fontRef>
        <a:srgbClr val="2027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AD5"/>
          </a:solidFill>
        </a:fill>
      </a:tcStyle>
    </a:wholeTbl>
    <a:band2H>
      <a:tcTxStyle/>
      <a:tcStyle>
        <a:tcBdr/>
        <a:fill>
          <a:solidFill>
            <a:srgbClr val="FFFC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202729"/>
        </a:fontRef>
        <a:srgbClr val="2027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202729"/>
        </a:fontRef>
        <a:srgbClr val="202729"/>
      </a:tcTxStyle>
      <a:tcStyle>
        <a:tcBdr>
          <a:left>
            <a:ln w="12700" cap="flat">
              <a:noFill/>
              <a:miter lim="400000"/>
            </a:ln>
          </a:left>
          <a:right>
            <a:ln w="12700" cap="flat">
              <a:noFill/>
              <a:miter lim="400000"/>
            </a:ln>
          </a:right>
          <a:top>
            <a:ln w="50800" cap="flat">
              <a:solidFill>
                <a:srgbClr val="202729"/>
              </a:solidFill>
              <a:prstDash val="solid"/>
              <a:round/>
            </a:ln>
          </a:top>
          <a:bottom>
            <a:ln w="25400" cap="flat">
              <a:solidFill>
                <a:srgbClr val="20272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202729"/>
              </a:solidFill>
              <a:prstDash val="solid"/>
              <a:round/>
            </a:ln>
          </a:top>
          <a:bottom>
            <a:ln w="25400" cap="flat">
              <a:solidFill>
                <a:srgbClr val="20272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202729"/>
        </a:fontRef>
        <a:srgbClr val="2027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02729"/>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02729"/>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02729"/>
          </a:solidFill>
        </a:fill>
      </a:tcStyle>
    </a:firstRow>
  </a:tblStyle>
  <a:tblStyle styleId="{2708684C-4D16-4618-839F-0558EEFCDFE6}" styleName="">
    <a:tblBg/>
    <a:wholeTbl>
      <a:tcTxStyle b="off" i="off">
        <a:fontRef idx="major">
          <a:srgbClr val="202729"/>
        </a:fontRef>
        <a:srgbClr val="202729"/>
      </a:tcTxStyle>
      <a:tcStyle>
        <a:tcBdr>
          <a:left>
            <a:ln w="12700" cap="flat">
              <a:solidFill>
                <a:srgbClr val="202729"/>
              </a:solidFill>
              <a:prstDash val="solid"/>
              <a:round/>
            </a:ln>
          </a:left>
          <a:right>
            <a:ln w="12700" cap="flat">
              <a:solidFill>
                <a:srgbClr val="202729"/>
              </a:solidFill>
              <a:prstDash val="solid"/>
              <a:round/>
            </a:ln>
          </a:right>
          <a:top>
            <a:ln w="12700" cap="flat">
              <a:solidFill>
                <a:srgbClr val="202729"/>
              </a:solidFill>
              <a:prstDash val="solid"/>
              <a:round/>
            </a:ln>
          </a:top>
          <a:bottom>
            <a:ln w="12700" cap="flat">
              <a:solidFill>
                <a:srgbClr val="202729"/>
              </a:solidFill>
              <a:prstDash val="solid"/>
              <a:round/>
            </a:ln>
          </a:bottom>
          <a:insideH>
            <a:ln w="12700" cap="flat">
              <a:solidFill>
                <a:srgbClr val="202729"/>
              </a:solidFill>
              <a:prstDash val="solid"/>
              <a:round/>
            </a:ln>
          </a:insideH>
          <a:insideV>
            <a:ln w="12700" cap="flat">
              <a:solidFill>
                <a:srgbClr val="202729"/>
              </a:solidFill>
              <a:prstDash val="solid"/>
              <a:round/>
            </a:ln>
          </a:insideV>
        </a:tcBdr>
        <a:fill>
          <a:solidFill>
            <a:srgbClr val="202729">
              <a:alpha val="20000"/>
            </a:srgbClr>
          </a:solidFill>
        </a:fill>
      </a:tcStyle>
    </a:wholeTbl>
    <a:band2H>
      <a:tcTxStyle/>
      <a:tcStyle>
        <a:tcBdr/>
        <a:fill>
          <a:solidFill>
            <a:srgbClr val="FFFFFF"/>
          </a:solidFill>
        </a:fill>
      </a:tcStyle>
    </a:band2H>
    <a:firstCol>
      <a:tcTxStyle b="on" i="off">
        <a:fontRef idx="major">
          <a:srgbClr val="202729"/>
        </a:fontRef>
        <a:srgbClr val="202729"/>
      </a:tcTxStyle>
      <a:tcStyle>
        <a:tcBdr>
          <a:left>
            <a:ln w="12700" cap="flat">
              <a:solidFill>
                <a:srgbClr val="202729"/>
              </a:solidFill>
              <a:prstDash val="solid"/>
              <a:round/>
            </a:ln>
          </a:left>
          <a:right>
            <a:ln w="12700" cap="flat">
              <a:solidFill>
                <a:srgbClr val="202729"/>
              </a:solidFill>
              <a:prstDash val="solid"/>
              <a:round/>
            </a:ln>
          </a:right>
          <a:top>
            <a:ln w="12700" cap="flat">
              <a:solidFill>
                <a:srgbClr val="202729"/>
              </a:solidFill>
              <a:prstDash val="solid"/>
              <a:round/>
            </a:ln>
          </a:top>
          <a:bottom>
            <a:ln w="12700" cap="flat">
              <a:solidFill>
                <a:srgbClr val="202729"/>
              </a:solidFill>
              <a:prstDash val="solid"/>
              <a:round/>
            </a:ln>
          </a:bottom>
          <a:insideH>
            <a:ln w="12700" cap="flat">
              <a:solidFill>
                <a:srgbClr val="202729"/>
              </a:solidFill>
              <a:prstDash val="solid"/>
              <a:round/>
            </a:ln>
          </a:insideH>
          <a:insideV>
            <a:ln w="12700" cap="flat">
              <a:solidFill>
                <a:srgbClr val="202729"/>
              </a:solidFill>
              <a:prstDash val="solid"/>
              <a:round/>
            </a:ln>
          </a:insideV>
        </a:tcBdr>
        <a:fill>
          <a:solidFill>
            <a:srgbClr val="202729">
              <a:alpha val="20000"/>
            </a:srgbClr>
          </a:solidFill>
        </a:fill>
      </a:tcStyle>
    </a:firstCol>
    <a:lastRow>
      <a:tcTxStyle b="on" i="off">
        <a:fontRef idx="major">
          <a:srgbClr val="202729"/>
        </a:fontRef>
        <a:srgbClr val="202729"/>
      </a:tcTxStyle>
      <a:tcStyle>
        <a:tcBdr>
          <a:left>
            <a:ln w="12700" cap="flat">
              <a:solidFill>
                <a:srgbClr val="202729"/>
              </a:solidFill>
              <a:prstDash val="solid"/>
              <a:round/>
            </a:ln>
          </a:left>
          <a:right>
            <a:ln w="12700" cap="flat">
              <a:solidFill>
                <a:srgbClr val="202729"/>
              </a:solidFill>
              <a:prstDash val="solid"/>
              <a:round/>
            </a:ln>
          </a:right>
          <a:top>
            <a:ln w="50800" cap="flat">
              <a:solidFill>
                <a:srgbClr val="202729"/>
              </a:solidFill>
              <a:prstDash val="solid"/>
              <a:round/>
            </a:ln>
          </a:top>
          <a:bottom>
            <a:ln w="12700" cap="flat">
              <a:solidFill>
                <a:srgbClr val="202729"/>
              </a:solidFill>
              <a:prstDash val="solid"/>
              <a:round/>
            </a:ln>
          </a:bottom>
          <a:insideH>
            <a:ln w="12700" cap="flat">
              <a:solidFill>
                <a:srgbClr val="202729"/>
              </a:solidFill>
              <a:prstDash val="solid"/>
              <a:round/>
            </a:ln>
          </a:insideH>
          <a:insideV>
            <a:ln w="12700" cap="flat">
              <a:solidFill>
                <a:srgbClr val="202729"/>
              </a:solidFill>
              <a:prstDash val="solid"/>
              <a:round/>
            </a:ln>
          </a:insideV>
        </a:tcBdr>
        <a:fill>
          <a:noFill/>
        </a:fill>
      </a:tcStyle>
    </a:lastRow>
    <a:firstRow>
      <a:tcTxStyle b="on" i="off">
        <a:fontRef idx="major">
          <a:srgbClr val="202729"/>
        </a:fontRef>
        <a:srgbClr val="202729"/>
      </a:tcTxStyle>
      <a:tcStyle>
        <a:tcBdr>
          <a:left>
            <a:ln w="12700" cap="flat">
              <a:solidFill>
                <a:srgbClr val="202729"/>
              </a:solidFill>
              <a:prstDash val="solid"/>
              <a:round/>
            </a:ln>
          </a:left>
          <a:right>
            <a:ln w="12700" cap="flat">
              <a:solidFill>
                <a:srgbClr val="202729"/>
              </a:solidFill>
              <a:prstDash val="solid"/>
              <a:round/>
            </a:ln>
          </a:right>
          <a:top>
            <a:ln w="12700" cap="flat">
              <a:solidFill>
                <a:srgbClr val="202729"/>
              </a:solidFill>
              <a:prstDash val="solid"/>
              <a:round/>
            </a:ln>
          </a:top>
          <a:bottom>
            <a:ln w="25400" cap="flat">
              <a:solidFill>
                <a:srgbClr val="202729"/>
              </a:solidFill>
              <a:prstDash val="solid"/>
              <a:round/>
            </a:ln>
          </a:bottom>
          <a:insideH>
            <a:ln w="12700" cap="flat">
              <a:solidFill>
                <a:srgbClr val="202729"/>
              </a:solidFill>
              <a:prstDash val="solid"/>
              <a:round/>
            </a:ln>
          </a:insideH>
          <a:insideV>
            <a:ln w="12700" cap="flat">
              <a:solidFill>
                <a:srgbClr val="20272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1143000" y="685800"/>
            <a:ext cx="4572000" cy="3429000"/>
          </a:xfrm>
          <a:prstGeom prst="rect">
            <a:avLst/>
          </a:prstGeom>
        </p:spPr>
        <p:txBody>
          <a:bodyPr/>
          <a:lstStyle/>
          <a:p>
            <a:endParaRPr/>
          </a:p>
        </p:txBody>
      </p:sp>
      <p:sp>
        <p:nvSpPr>
          <p:cNvPr id="111" name="Shape 11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pPr>
              <a:defRPr sz="1100"/>
            </a:pPr>
            <a:r>
              <a:t>First Bullet: But technically *the model* is..</a:t>
            </a:r>
          </a:p>
          <a:p>
            <a:pPr>
              <a:defRPr sz="1100"/>
            </a:pPr>
            <a:r>
              <a:t>Second bullet: indiv-global means there are many people NOW in America from all over the world and back when the NAM was created, it wasn’t as diverse. A lot of attitudes were different as well. Melting Pot.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lvl1pPr>
              <a:lnSpc>
                <a:spcPct val="115000"/>
              </a:lnSpc>
              <a:defRPr sz="1000">
                <a:solidFill>
                  <a:srgbClr val="202729"/>
                </a:solidFill>
                <a:latin typeface="Proxima Nova"/>
                <a:ea typeface="Proxima Nova"/>
                <a:cs typeface="Proxima Nova"/>
                <a:sym typeface="Proxima Nova"/>
              </a:defRPr>
            </a:lvl1pPr>
          </a:lstStyle>
          <a:p>
            <a:r>
              <a:t>“...the results of my research on feral pigs in Hawaii was largely indicative of how bad feral pigs are for the environment. However, the native Hawaiians have a cultural connection to the feral pigs and value them as a game species. Therefore, my recommendation to managers was not to entirely eradicate the pigs even though this would provide the greatest benefit to the environment and to non-indigenous peoples. Instead, I suggested eradicating the pigs only in select areas with rare species and in areas that were difficult for pig hunters to access to try and strike a balance between the indigenous and non-indigenous perspectives.”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lvl1pPr algn="ctr">
              <a:lnSpc>
                <a:spcPct val="115000"/>
              </a:lnSpc>
              <a:defRPr sz="1300">
                <a:latin typeface="Proxima Nova Semibold"/>
                <a:ea typeface="Proxima Nova Semibold"/>
                <a:cs typeface="Proxima Nova Semibold"/>
                <a:sym typeface="Proxima Nova Semibold"/>
              </a:defRPr>
            </a:lvl1pPr>
          </a:lstStyle>
          <a:p>
            <a:r>
              <a:t>The current standing “user-pay, public benefit” model withstanding US conservation faces collapse as numbers of participating hunters decrease. A study asking college students found need to broaden the support of conservation funding and consider the ideas and interests of the upcoming generation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lvl1pPr>
              <a:defRPr sz="1200"/>
            </a:lvl1pPr>
          </a:lstStyle>
          <a:p>
            <a:r>
              <a:t>provides in some ways a best-case example of what wildlife management can be: inspired by a close relationship to wildlife and their habitats, informed by knowledge and values borne of the deep history of that relationship, complemented by cutting-edge science, and led by people who not only live in the area but also shoulder the consequences of management directly--well aware that their decisions will determine the world that their children and their children's children will inherit.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202729"/>
        </a:solidFill>
        <a:effectLst/>
      </p:bgPr>
    </p:bg>
    <p:spTree>
      <p:nvGrpSpPr>
        <p:cNvPr id="1" name=""/>
        <p:cNvGrpSpPr/>
        <p:nvPr/>
      </p:nvGrpSpPr>
      <p:grpSpPr>
        <a:xfrm>
          <a:off x="0" y="0"/>
          <a:ext cx="0" cy="0"/>
          <a:chOff x="0" y="0"/>
          <a:chExt cx="0" cy="0"/>
        </a:xfrm>
      </p:grpSpPr>
      <p:sp>
        <p:nvSpPr>
          <p:cNvPr id="12" name="Google Shape;10;p2"/>
          <p:cNvSpPr/>
          <p:nvPr/>
        </p:nvSpPr>
        <p:spPr>
          <a:xfrm>
            <a:off x="0" y="2998149"/>
            <a:ext cx="9144001" cy="1"/>
          </a:xfrm>
          <a:prstGeom prst="line">
            <a:avLst/>
          </a:prstGeom>
          <a:ln w="19050">
            <a:solidFill>
              <a:srgbClr val="63D297"/>
            </a:solidFill>
          </a:ln>
        </p:spPr>
        <p:txBody>
          <a:bodyPr lIns="0" tIns="0" rIns="0" bIns="0"/>
          <a:lstStyle/>
          <a:p>
            <a:endParaRPr/>
          </a:p>
        </p:txBody>
      </p:sp>
      <p:sp>
        <p:nvSpPr>
          <p:cNvPr id="13" name="Title Text"/>
          <p:cNvSpPr txBox="1">
            <a:spLocks noGrp="1"/>
          </p:cNvSpPr>
          <p:nvPr>
            <p:ph type="title"/>
          </p:nvPr>
        </p:nvSpPr>
        <p:spPr>
          <a:xfrm>
            <a:off x="510449" y="1257300"/>
            <a:ext cx="8123102" cy="1588501"/>
          </a:xfrm>
          <a:prstGeom prst="rect">
            <a:avLst/>
          </a:prstGeom>
        </p:spPr>
        <p:txBody>
          <a:bodyPr anchor="b"/>
          <a:lstStyle>
            <a:lvl1pPr>
              <a:defRPr sz="4800">
                <a:solidFill>
                  <a:srgbClr val="FFFFFF"/>
                </a:solidFill>
              </a:defRPr>
            </a:lvl1pPr>
          </a:lstStyle>
          <a:p>
            <a:r>
              <a:t>Title Text</a:t>
            </a:r>
          </a:p>
        </p:txBody>
      </p:sp>
      <p:sp>
        <p:nvSpPr>
          <p:cNvPr id="14" name="Body Level One…"/>
          <p:cNvSpPr txBox="1">
            <a:spLocks noGrp="1"/>
          </p:cNvSpPr>
          <p:nvPr>
            <p:ph type="body" sz="quarter" idx="1"/>
          </p:nvPr>
        </p:nvSpPr>
        <p:spPr>
          <a:xfrm>
            <a:off x="510449" y="3182312"/>
            <a:ext cx="8123102" cy="630001"/>
          </a:xfrm>
          <a:prstGeom prst="rect">
            <a:avLst/>
          </a:prstGeom>
        </p:spPr>
        <p:txBody>
          <a:bodyPr/>
          <a:lstStyle>
            <a:lvl1pPr marL="342900" indent="-228600">
              <a:lnSpc>
                <a:spcPct val="100000"/>
              </a:lnSpc>
              <a:buClrTx/>
              <a:buSzTx/>
              <a:buFontTx/>
              <a:buNone/>
              <a:defRPr sz="2400">
                <a:solidFill>
                  <a:srgbClr val="FFFFFF"/>
                </a:solidFill>
              </a:defRPr>
            </a:lvl1pPr>
            <a:lvl2pPr marL="342900" indent="254000">
              <a:lnSpc>
                <a:spcPct val="100000"/>
              </a:lnSpc>
              <a:buClrTx/>
              <a:buSzTx/>
              <a:buFontTx/>
              <a:buNone/>
              <a:defRPr sz="2400">
                <a:solidFill>
                  <a:srgbClr val="FFFFFF"/>
                </a:solidFill>
              </a:defRPr>
            </a:lvl2pPr>
            <a:lvl3pPr marL="342900" indent="711200">
              <a:lnSpc>
                <a:spcPct val="100000"/>
              </a:lnSpc>
              <a:buClrTx/>
              <a:buSzTx/>
              <a:buFontTx/>
              <a:buNone/>
              <a:defRPr sz="2400">
                <a:solidFill>
                  <a:srgbClr val="FFFFFF"/>
                </a:solidFill>
              </a:defRPr>
            </a:lvl3pPr>
            <a:lvl4pPr marL="342900" indent="1168400">
              <a:lnSpc>
                <a:spcPct val="100000"/>
              </a:lnSpc>
              <a:buClrTx/>
              <a:buSzTx/>
              <a:buFontTx/>
              <a:buNone/>
              <a:defRPr sz="2400">
                <a:solidFill>
                  <a:srgbClr val="FFFFFF"/>
                </a:solidFill>
              </a:defRPr>
            </a:lvl4pPr>
            <a:lvl5pPr marL="342900" indent="1625600">
              <a:lnSpc>
                <a:spcPct val="100000"/>
              </a:lnSpc>
              <a:buClrTx/>
              <a:buSzTx/>
              <a:buFont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5" name="xx%"/>
          <p:cNvSpPr txBox="1">
            <a:spLocks noGrp="1"/>
          </p:cNvSpPr>
          <p:nvPr>
            <p:ph type="title" hasCustomPrompt="1"/>
          </p:nvPr>
        </p:nvSpPr>
        <p:spPr>
          <a:xfrm>
            <a:off x="311699" y="991475"/>
            <a:ext cx="8520602" cy="1917901"/>
          </a:xfrm>
          <a:prstGeom prst="rect">
            <a:avLst/>
          </a:prstGeom>
        </p:spPr>
        <p:txBody>
          <a:bodyPr anchor="ctr"/>
          <a:lstStyle>
            <a:lvl1pPr algn="ctr">
              <a:defRPr sz="14000" b="1"/>
            </a:lvl1pPr>
          </a:lstStyle>
          <a:p>
            <a:r>
              <a:t>xx%</a:t>
            </a:r>
          </a:p>
        </p:txBody>
      </p:sp>
      <p:sp>
        <p:nvSpPr>
          <p:cNvPr id="96" name="Body Level One…"/>
          <p:cNvSpPr txBox="1">
            <a:spLocks noGrp="1"/>
          </p:cNvSpPr>
          <p:nvPr>
            <p:ph type="body" sz="quarter" idx="1"/>
          </p:nvPr>
        </p:nvSpPr>
        <p:spPr>
          <a:xfrm>
            <a:off x="311699" y="3071299"/>
            <a:ext cx="8520602" cy="9018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_HEADER">
    <p:bg>
      <p:bgPr>
        <a:solidFill>
          <a:srgbClr val="202729"/>
        </a:solidFill>
        <a:effectLst/>
      </p:bgPr>
    </p:bg>
    <p:spTree>
      <p:nvGrpSpPr>
        <p:cNvPr id="1" name=""/>
        <p:cNvGrpSpPr/>
        <p:nvPr/>
      </p:nvGrpSpPr>
      <p:grpSpPr>
        <a:xfrm>
          <a:off x="0" y="0"/>
          <a:ext cx="0" cy="0"/>
          <a:chOff x="0" y="0"/>
          <a:chExt cx="0" cy="0"/>
        </a:xfrm>
      </p:grpSpPr>
      <p:sp>
        <p:nvSpPr>
          <p:cNvPr id="22" name="Google Shape;15;p3"/>
          <p:cNvSpPr/>
          <p:nvPr/>
        </p:nvSpPr>
        <p:spPr>
          <a:xfrm>
            <a:off x="0" y="2998149"/>
            <a:ext cx="9144001" cy="1"/>
          </a:xfrm>
          <a:prstGeom prst="line">
            <a:avLst/>
          </a:prstGeom>
          <a:ln w="19050">
            <a:solidFill>
              <a:srgbClr val="63D297"/>
            </a:solidFill>
          </a:ln>
        </p:spPr>
        <p:txBody>
          <a:bodyPr lIns="0" tIns="0" rIns="0" bIns="0"/>
          <a:lstStyle/>
          <a:p>
            <a:endParaRPr/>
          </a:p>
        </p:txBody>
      </p:sp>
      <p:sp>
        <p:nvSpPr>
          <p:cNvPr id="23" name="Title Text"/>
          <p:cNvSpPr txBox="1">
            <a:spLocks noGrp="1"/>
          </p:cNvSpPr>
          <p:nvPr>
            <p:ph type="title"/>
          </p:nvPr>
        </p:nvSpPr>
        <p:spPr>
          <a:xfrm>
            <a:off x="510449" y="2057400"/>
            <a:ext cx="8123102" cy="778800"/>
          </a:xfrm>
          <a:prstGeom prst="rect">
            <a:avLst/>
          </a:prstGeom>
        </p:spPr>
        <p:txBody>
          <a:bodyPr anchor="b"/>
          <a:lstStyle>
            <a:lvl1pPr>
              <a:defRPr sz="3600">
                <a:solidFill>
                  <a:srgbClr val="FFFFFF"/>
                </a:solidFill>
              </a:defRPr>
            </a:lvl1pPr>
          </a:lstStyle>
          <a:p>
            <a:r>
              <a:t>Title Text</a:t>
            </a:r>
          </a:p>
        </p:txBody>
      </p:sp>
      <p:sp>
        <p:nvSpPr>
          <p:cNvPr id="2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40" name="Title Text"/>
          <p:cNvSpPr txBox="1">
            <a:spLocks noGrp="1"/>
          </p:cNvSpPr>
          <p:nvPr>
            <p:ph type="title"/>
          </p:nvPr>
        </p:nvSpPr>
        <p:spPr>
          <a:prstGeom prst="rect">
            <a:avLst/>
          </a:prstGeom>
        </p:spPr>
        <p:txBody>
          <a:bodyPr/>
          <a:lstStyle/>
          <a:p>
            <a:r>
              <a:t>Title Text</a:t>
            </a:r>
          </a:p>
        </p:txBody>
      </p:sp>
      <p:sp>
        <p:nvSpPr>
          <p:cNvPr id="41"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42" name="Google Shape;26;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ONE_COLUMN_TEXT">
    <p:spTree>
      <p:nvGrpSpPr>
        <p:cNvPr id="1" name=""/>
        <p:cNvGrpSpPr/>
        <p:nvPr/>
      </p:nvGrpSpPr>
      <p:grpSpPr>
        <a:xfrm>
          <a:off x="0" y="0"/>
          <a:ext cx="0" cy="0"/>
          <a:chOff x="0" y="0"/>
          <a:chExt cx="0" cy="0"/>
        </a:xfrm>
      </p:grpSpPr>
      <p:sp>
        <p:nvSpPr>
          <p:cNvPr id="58"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9"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MAIN_POINT">
    <p:bg>
      <p:bgPr>
        <a:solidFill>
          <a:srgbClr val="63D297"/>
        </a:solidFill>
        <a:effectLst/>
      </p:bgPr>
    </p:bg>
    <p:spTree>
      <p:nvGrpSpPr>
        <p:cNvPr id="1" name=""/>
        <p:cNvGrpSpPr/>
        <p:nvPr/>
      </p:nvGrpSpPr>
      <p:grpSpPr>
        <a:xfrm>
          <a:off x="0" y="0"/>
          <a:ext cx="0" cy="0"/>
          <a:chOff x="0" y="0"/>
          <a:chExt cx="0" cy="0"/>
        </a:xfrm>
      </p:grpSpPr>
      <p:sp>
        <p:nvSpPr>
          <p:cNvPr id="67" name="Title Text"/>
          <p:cNvSpPr txBox="1">
            <a:spLocks noGrp="1"/>
          </p:cNvSpPr>
          <p:nvPr>
            <p:ph type="title"/>
          </p:nvPr>
        </p:nvSpPr>
        <p:spPr>
          <a:xfrm>
            <a:off x="490250" y="526349"/>
            <a:ext cx="5797501" cy="4090801"/>
          </a:xfrm>
          <a:prstGeom prst="rect">
            <a:avLst/>
          </a:prstGeom>
        </p:spPr>
        <p:txBody>
          <a:bodyPr anchor="ctr"/>
          <a:lstStyle>
            <a:lvl1pPr>
              <a:defRPr sz="4800"/>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ECTION_TITLE_AND_DESCRIPTION">
    <p:spTree>
      <p:nvGrpSpPr>
        <p:cNvPr id="1" name=""/>
        <p:cNvGrpSpPr/>
        <p:nvPr/>
      </p:nvGrpSpPr>
      <p:grpSpPr>
        <a:xfrm>
          <a:off x="0" y="0"/>
          <a:ext cx="0" cy="0"/>
          <a:chOff x="0" y="0"/>
          <a:chExt cx="0" cy="0"/>
        </a:xfrm>
      </p:grpSpPr>
      <p:sp>
        <p:nvSpPr>
          <p:cNvPr id="75" name="Google Shape;39;p9"/>
          <p:cNvSpPr/>
          <p:nvPr/>
        </p:nvSpPr>
        <p:spPr>
          <a:xfrm>
            <a:off x="4572000" y="74"/>
            <a:ext cx="4572000" cy="5143501"/>
          </a:xfrm>
          <a:prstGeom prst="rect">
            <a:avLst/>
          </a:prstGeom>
          <a:solidFill>
            <a:srgbClr val="202729"/>
          </a:solidFill>
          <a:ln w="12700">
            <a:miter lim="400000"/>
          </a:ln>
        </p:spPr>
        <p:txBody>
          <a:bodyPr lIns="0" tIns="0" rIns="0" bIns="0" anchor="ctr"/>
          <a:lstStyle/>
          <a:p>
            <a:pPr>
              <a:defRPr>
                <a:solidFill>
                  <a:srgbClr val="000000"/>
                </a:solidFill>
              </a:defRPr>
            </a:pPr>
            <a:endParaRPr/>
          </a:p>
        </p:txBody>
      </p:sp>
      <p:sp>
        <p:nvSpPr>
          <p:cNvPr id="76" name="Google Shape;40;p9"/>
          <p:cNvSpPr/>
          <p:nvPr/>
        </p:nvSpPr>
        <p:spPr>
          <a:xfrm>
            <a:off x="5029675" y="4495500"/>
            <a:ext cx="468301" cy="1"/>
          </a:xfrm>
          <a:prstGeom prst="line">
            <a:avLst/>
          </a:prstGeom>
          <a:ln w="19050">
            <a:solidFill>
              <a:srgbClr val="63D297"/>
            </a:solidFill>
          </a:ln>
        </p:spPr>
        <p:txBody>
          <a:bodyPr lIns="0" tIns="0" rIns="0" bIns="0"/>
          <a:lstStyle/>
          <a:p>
            <a:endParaRPr/>
          </a:p>
        </p:txBody>
      </p:sp>
      <p:sp>
        <p:nvSpPr>
          <p:cNvPr id="77" name="Title Text"/>
          <p:cNvSpPr txBox="1">
            <a:spLocks noGrp="1"/>
          </p:cNvSpPr>
          <p:nvPr>
            <p:ph type="title"/>
          </p:nvPr>
        </p:nvSpPr>
        <p:spPr>
          <a:xfrm>
            <a:off x="265500" y="1205825"/>
            <a:ext cx="4045200" cy="1509601"/>
          </a:xfrm>
          <a:prstGeom prst="rect">
            <a:avLst/>
          </a:prstGeom>
        </p:spPr>
        <p:txBody>
          <a:bodyPr anchor="b"/>
          <a:lstStyle>
            <a:lvl1pPr algn="ctr">
              <a:defRPr sz="4200"/>
            </a:lvl1pPr>
          </a:lstStyle>
          <a:p>
            <a:r>
              <a:t>Title Text</a:t>
            </a:r>
          </a:p>
        </p:txBody>
      </p:sp>
      <p:sp>
        <p:nvSpPr>
          <p:cNvPr id="78" name="Body Level One…"/>
          <p:cNvSpPr txBox="1">
            <a:spLocks noGrp="1"/>
          </p:cNvSpPr>
          <p:nvPr>
            <p:ph type="body" sz="quarter" idx="1"/>
          </p:nvPr>
        </p:nvSpPr>
        <p:spPr>
          <a:xfrm>
            <a:off x="265500" y="2769000"/>
            <a:ext cx="4045200" cy="13455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9" name="Google Shape;43;p9"/>
          <p:cNvSpPr txBox="1">
            <a:spLocks noGrp="1"/>
          </p:cNvSpPr>
          <p:nvPr>
            <p:ph type="body" sz="half" idx="21"/>
          </p:nvPr>
        </p:nvSpPr>
        <p:spPr>
          <a:xfrm>
            <a:off x="4939500" y="724199"/>
            <a:ext cx="3837000" cy="3695101"/>
          </a:xfrm>
          <a:prstGeom prst="rect">
            <a:avLst/>
          </a:prstGeom>
        </p:spPr>
        <p:txBody>
          <a:bodyPr anchor="ctr"/>
          <a:lstStyle/>
          <a:p>
            <a:pPr>
              <a:buClr>
                <a:srgbClr val="FFFFFF"/>
              </a:buClr>
              <a:defRPr>
                <a:solidFill>
                  <a:srgbClr val="FFFFFF"/>
                </a:solidFill>
              </a:defRPr>
            </a:pPr>
            <a:endParaRPr/>
          </a:p>
        </p:txBody>
      </p:sp>
      <p:sp>
        <p:nvSpPr>
          <p:cNvPr id="80"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APTION_ONLY">
    <p:spTree>
      <p:nvGrpSpPr>
        <p:cNvPr id="1" name=""/>
        <p:cNvGrpSpPr/>
        <p:nvPr/>
      </p:nvGrpSpPr>
      <p:grpSpPr>
        <a:xfrm>
          <a:off x="0" y="0"/>
          <a:ext cx="0" cy="0"/>
          <a:chOff x="0" y="0"/>
          <a:chExt cx="0" cy="0"/>
        </a:xfrm>
      </p:grpSpPr>
      <p:sp>
        <p:nvSpPr>
          <p:cNvPr id="87" name="Body Level One…"/>
          <p:cNvSpPr txBox="1">
            <a:spLocks noGrp="1"/>
          </p:cNvSpPr>
          <p:nvPr>
            <p:ph type="body" sz="quarter" idx="1"/>
          </p:nvPr>
        </p:nvSpPr>
        <p:spPr>
          <a:xfrm>
            <a:off x="311699" y="4236825"/>
            <a:ext cx="5998802" cy="598801"/>
          </a:xfrm>
          <a:prstGeom prst="rect">
            <a:avLst/>
          </a:prstGeom>
        </p:spPr>
        <p:txBody>
          <a:bodyPr anchor="ctr"/>
          <a:lstStyle>
            <a:lvl1pPr marL="228600" indent="0">
              <a:lnSpc>
                <a:spcPct val="100000"/>
              </a:lnSpc>
              <a:buClrTx/>
              <a:buSzTx/>
              <a:buFontTx/>
              <a:buNone/>
              <a:defRPr sz="2100"/>
            </a:lvl1pPr>
            <a:lvl2pPr marL="1073150" indent="-476250">
              <a:lnSpc>
                <a:spcPct val="100000"/>
              </a:lnSpc>
              <a:buClrTx/>
              <a:buSzPts val="2100"/>
              <a:buFontTx/>
              <a:defRPr sz="2100"/>
            </a:lvl2pPr>
            <a:lvl3pPr marL="1530350" indent="-476250">
              <a:lnSpc>
                <a:spcPct val="100000"/>
              </a:lnSpc>
              <a:buClrTx/>
              <a:buSzPts val="2100"/>
              <a:buFontTx/>
              <a:defRPr sz="2100"/>
            </a:lvl3pPr>
            <a:lvl4pPr marL="1987550" indent="-476250">
              <a:lnSpc>
                <a:spcPct val="100000"/>
              </a:lnSpc>
              <a:buClrTx/>
              <a:buSzPts val="2100"/>
              <a:buFontTx/>
              <a:defRPr sz="2100"/>
            </a:lvl4pPr>
            <a:lvl5pPr marL="2444750" indent="-476250">
              <a:lnSpc>
                <a:spcPct val="100000"/>
              </a:lnSpc>
              <a:buClrTx/>
              <a:buSzPts val="2100"/>
              <a:buFontTx/>
              <a:defRPr sz="21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19;p4"/>
          <p:cNvSpPr/>
          <p:nvPr/>
        </p:nvSpPr>
        <p:spPr>
          <a:xfrm>
            <a:off x="0" y="5045700"/>
            <a:ext cx="9144000" cy="97801"/>
          </a:xfrm>
          <a:prstGeom prst="rect">
            <a:avLst/>
          </a:prstGeom>
          <a:solidFill>
            <a:srgbClr val="63D297"/>
          </a:solidFill>
          <a:ln w="12700">
            <a:miter lim="400000"/>
          </a:ln>
        </p:spPr>
        <p:txBody>
          <a:bodyPr lIns="0" tIns="0" rIns="0" bIns="0" anchor="ctr"/>
          <a:lstStyle/>
          <a:p>
            <a:pPr>
              <a:defRPr>
                <a:solidFill>
                  <a:srgbClr val="000000"/>
                </a:solidFill>
              </a:defRPr>
            </a:pPr>
            <a:endParaRPr/>
          </a:p>
        </p:txBody>
      </p:sp>
      <p:sp>
        <p:nvSpPr>
          <p:cNvPr id="3"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Title Text</a:t>
            </a:r>
          </a:p>
        </p:txBody>
      </p:sp>
      <p:sp>
        <p:nvSpPr>
          <p:cNvPr id="4"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704831" y="4692391"/>
            <a:ext cx="316328" cy="335251"/>
          </a:xfrm>
          <a:prstGeom prst="rect">
            <a:avLst/>
          </a:prstGeom>
          <a:ln w="12700">
            <a:miter lim="400000"/>
          </a:ln>
        </p:spPr>
        <p:txBody>
          <a:bodyPr wrap="none" lIns="91424" tIns="91424" rIns="91424" bIns="91424" anchor="ctr">
            <a:normAutofit/>
          </a:bodyPr>
          <a:lstStyle>
            <a:lvl1pPr algn="r">
              <a:defRPr sz="1000">
                <a:latin typeface="Proxima Nova"/>
                <a:ea typeface="Proxima Nova"/>
                <a:cs typeface="Proxima Nova"/>
                <a:sym typeface="Proxima Nov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202729"/>
          </a:solidFill>
          <a:uFillTx/>
          <a:latin typeface="Proxima Nova"/>
          <a:ea typeface="Proxima Nova"/>
          <a:cs typeface="Proxima Nova"/>
          <a:sym typeface="Proxima Nov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202729"/>
          </a:solidFill>
          <a:uFillTx/>
          <a:latin typeface="Proxima Nova"/>
          <a:ea typeface="Proxima Nova"/>
          <a:cs typeface="Proxima Nova"/>
          <a:sym typeface="Proxima Nova"/>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202729"/>
          </a:solidFill>
          <a:uFillTx/>
          <a:latin typeface="Proxima Nova"/>
          <a:ea typeface="Proxima Nova"/>
          <a:cs typeface="Proxima Nova"/>
          <a:sym typeface="Proxima Nova"/>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202729"/>
          </a:solidFill>
          <a:uFillTx/>
          <a:latin typeface="Proxima Nova"/>
          <a:ea typeface="Proxima Nova"/>
          <a:cs typeface="Proxima Nova"/>
          <a:sym typeface="Proxima Nova"/>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202729"/>
          </a:solidFill>
          <a:uFillTx/>
          <a:latin typeface="Proxima Nova"/>
          <a:ea typeface="Proxima Nova"/>
          <a:cs typeface="Proxima Nova"/>
          <a:sym typeface="Proxima Nova"/>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202729"/>
          </a:solidFill>
          <a:uFillTx/>
          <a:latin typeface="Proxima Nova"/>
          <a:ea typeface="Proxima Nova"/>
          <a:cs typeface="Proxima Nova"/>
          <a:sym typeface="Proxima Nova"/>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202729"/>
          </a:solidFill>
          <a:uFillTx/>
          <a:latin typeface="Proxima Nova"/>
          <a:ea typeface="Proxima Nova"/>
          <a:cs typeface="Proxima Nova"/>
          <a:sym typeface="Proxima Nova"/>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202729"/>
          </a:solidFill>
          <a:uFillTx/>
          <a:latin typeface="Proxima Nova"/>
          <a:ea typeface="Proxima Nova"/>
          <a:cs typeface="Proxima Nova"/>
          <a:sym typeface="Proxima Nova"/>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202729"/>
          </a:solidFill>
          <a:uFillTx/>
          <a:latin typeface="Proxima Nova"/>
          <a:ea typeface="Proxima Nova"/>
          <a:cs typeface="Proxima Nova"/>
          <a:sym typeface="Proxima Nova"/>
        </a:defRPr>
      </a:lvl9pPr>
    </p:titleStyle>
    <p:bodyStyle>
      <a:lvl1pPr marL="457200" marR="0" indent="-342900" algn="l" defTabSz="914400" rtl="0" latinLnBrk="0">
        <a:lnSpc>
          <a:spcPct val="115000"/>
        </a:lnSpc>
        <a:spcBef>
          <a:spcPts val="0"/>
        </a:spcBef>
        <a:spcAft>
          <a:spcPts val="0"/>
        </a:spcAft>
        <a:buClr>
          <a:schemeClr val="accent3"/>
        </a:buClr>
        <a:buSzPts val="1800"/>
        <a:buFont typeface="Proxima Nova"/>
        <a:buChar char="●"/>
        <a:tabLst/>
        <a:defRPr sz="1800" b="0" i="0" u="none" strike="noStrike" cap="none" spc="0" baseline="0">
          <a:solidFill>
            <a:schemeClr val="accent3"/>
          </a:solidFill>
          <a:uFillTx/>
          <a:latin typeface="Proxima Nova"/>
          <a:ea typeface="Proxima Nova"/>
          <a:cs typeface="Proxima Nova"/>
          <a:sym typeface="Proxima Nova"/>
        </a:defRPr>
      </a:lvl1pPr>
      <a:lvl2pPr marL="1005114" marR="0" indent="-408214" algn="l" defTabSz="914400" rtl="0" latinLnBrk="0">
        <a:lnSpc>
          <a:spcPct val="115000"/>
        </a:lnSpc>
        <a:spcBef>
          <a:spcPts val="0"/>
        </a:spcBef>
        <a:spcAft>
          <a:spcPts val="0"/>
        </a:spcAft>
        <a:buClr>
          <a:schemeClr val="accent3"/>
        </a:buClr>
        <a:buSzPts val="1800"/>
        <a:buFont typeface="Proxima Nova"/>
        <a:buChar char="○"/>
        <a:tabLst/>
        <a:defRPr sz="1800" b="0" i="0" u="none" strike="noStrike" cap="none" spc="0" baseline="0">
          <a:solidFill>
            <a:schemeClr val="accent3"/>
          </a:solidFill>
          <a:uFillTx/>
          <a:latin typeface="Proxima Nova"/>
          <a:ea typeface="Proxima Nova"/>
          <a:cs typeface="Proxima Nova"/>
          <a:sym typeface="Proxima Nova"/>
        </a:defRPr>
      </a:lvl2pPr>
      <a:lvl3pPr marL="1462314" marR="0" indent="-408214" algn="l" defTabSz="914400" rtl="0" latinLnBrk="0">
        <a:lnSpc>
          <a:spcPct val="115000"/>
        </a:lnSpc>
        <a:spcBef>
          <a:spcPts val="0"/>
        </a:spcBef>
        <a:spcAft>
          <a:spcPts val="0"/>
        </a:spcAft>
        <a:buClr>
          <a:schemeClr val="accent3"/>
        </a:buClr>
        <a:buSzPts val="1800"/>
        <a:buFont typeface="Proxima Nova"/>
        <a:buChar char="■"/>
        <a:tabLst/>
        <a:defRPr sz="1800" b="0" i="0" u="none" strike="noStrike" cap="none" spc="0" baseline="0">
          <a:solidFill>
            <a:schemeClr val="accent3"/>
          </a:solidFill>
          <a:uFillTx/>
          <a:latin typeface="Proxima Nova"/>
          <a:ea typeface="Proxima Nova"/>
          <a:cs typeface="Proxima Nova"/>
          <a:sym typeface="Proxima Nova"/>
        </a:defRPr>
      </a:lvl3pPr>
      <a:lvl4pPr marL="1919514" marR="0" indent="-408214" algn="l" defTabSz="914400" rtl="0" latinLnBrk="0">
        <a:lnSpc>
          <a:spcPct val="115000"/>
        </a:lnSpc>
        <a:spcBef>
          <a:spcPts val="0"/>
        </a:spcBef>
        <a:spcAft>
          <a:spcPts val="0"/>
        </a:spcAft>
        <a:buClr>
          <a:schemeClr val="accent3"/>
        </a:buClr>
        <a:buSzPts val="1800"/>
        <a:buFont typeface="Proxima Nova"/>
        <a:buChar char="●"/>
        <a:tabLst/>
        <a:defRPr sz="1800" b="0" i="0" u="none" strike="noStrike" cap="none" spc="0" baseline="0">
          <a:solidFill>
            <a:schemeClr val="accent3"/>
          </a:solidFill>
          <a:uFillTx/>
          <a:latin typeface="Proxima Nova"/>
          <a:ea typeface="Proxima Nova"/>
          <a:cs typeface="Proxima Nova"/>
          <a:sym typeface="Proxima Nova"/>
        </a:defRPr>
      </a:lvl4pPr>
      <a:lvl5pPr marL="2376714" marR="0" indent="-408214" algn="l" defTabSz="914400" rtl="0" latinLnBrk="0">
        <a:lnSpc>
          <a:spcPct val="115000"/>
        </a:lnSpc>
        <a:spcBef>
          <a:spcPts val="0"/>
        </a:spcBef>
        <a:spcAft>
          <a:spcPts val="0"/>
        </a:spcAft>
        <a:buClr>
          <a:schemeClr val="accent3"/>
        </a:buClr>
        <a:buSzPts val="1800"/>
        <a:buFont typeface="Proxima Nova"/>
        <a:buChar char="○"/>
        <a:tabLst/>
        <a:defRPr sz="1800" b="0" i="0" u="none" strike="noStrike" cap="none" spc="0" baseline="0">
          <a:solidFill>
            <a:schemeClr val="accent3"/>
          </a:solidFill>
          <a:uFillTx/>
          <a:latin typeface="Proxima Nova"/>
          <a:ea typeface="Proxima Nova"/>
          <a:cs typeface="Proxima Nova"/>
          <a:sym typeface="Proxima Nova"/>
        </a:defRPr>
      </a:lvl5pPr>
      <a:lvl6pPr marL="2833914" marR="0" indent="-408214" algn="l" defTabSz="914400" rtl="0" latinLnBrk="0">
        <a:lnSpc>
          <a:spcPct val="115000"/>
        </a:lnSpc>
        <a:spcBef>
          <a:spcPts val="0"/>
        </a:spcBef>
        <a:spcAft>
          <a:spcPts val="0"/>
        </a:spcAft>
        <a:buClr>
          <a:schemeClr val="accent3"/>
        </a:buClr>
        <a:buSzPts val="1800"/>
        <a:buFont typeface="Proxima Nova"/>
        <a:buChar char="■"/>
        <a:tabLst/>
        <a:defRPr sz="1800" b="0" i="0" u="none" strike="noStrike" cap="none" spc="0" baseline="0">
          <a:solidFill>
            <a:schemeClr val="accent3"/>
          </a:solidFill>
          <a:uFillTx/>
          <a:latin typeface="Proxima Nova"/>
          <a:ea typeface="Proxima Nova"/>
          <a:cs typeface="Proxima Nova"/>
          <a:sym typeface="Proxima Nova"/>
        </a:defRPr>
      </a:lvl6pPr>
      <a:lvl7pPr marL="3291114" marR="0" indent="-408214" algn="l" defTabSz="914400" rtl="0" latinLnBrk="0">
        <a:lnSpc>
          <a:spcPct val="115000"/>
        </a:lnSpc>
        <a:spcBef>
          <a:spcPts val="0"/>
        </a:spcBef>
        <a:spcAft>
          <a:spcPts val="0"/>
        </a:spcAft>
        <a:buClr>
          <a:schemeClr val="accent3"/>
        </a:buClr>
        <a:buSzPts val="1800"/>
        <a:buFont typeface="Proxima Nova"/>
        <a:buChar char="●"/>
        <a:tabLst/>
        <a:defRPr sz="1800" b="0" i="0" u="none" strike="noStrike" cap="none" spc="0" baseline="0">
          <a:solidFill>
            <a:schemeClr val="accent3"/>
          </a:solidFill>
          <a:uFillTx/>
          <a:latin typeface="Proxima Nova"/>
          <a:ea typeface="Proxima Nova"/>
          <a:cs typeface="Proxima Nova"/>
          <a:sym typeface="Proxima Nova"/>
        </a:defRPr>
      </a:lvl7pPr>
      <a:lvl8pPr marL="3748314" marR="0" indent="-408214" algn="l" defTabSz="914400" rtl="0" latinLnBrk="0">
        <a:lnSpc>
          <a:spcPct val="115000"/>
        </a:lnSpc>
        <a:spcBef>
          <a:spcPts val="0"/>
        </a:spcBef>
        <a:spcAft>
          <a:spcPts val="0"/>
        </a:spcAft>
        <a:buClr>
          <a:schemeClr val="accent3"/>
        </a:buClr>
        <a:buSzPts val="1800"/>
        <a:buFont typeface="Proxima Nova"/>
        <a:buChar char="○"/>
        <a:tabLst/>
        <a:defRPr sz="1800" b="0" i="0" u="none" strike="noStrike" cap="none" spc="0" baseline="0">
          <a:solidFill>
            <a:schemeClr val="accent3"/>
          </a:solidFill>
          <a:uFillTx/>
          <a:latin typeface="Proxima Nova"/>
          <a:ea typeface="Proxima Nova"/>
          <a:cs typeface="Proxima Nova"/>
          <a:sym typeface="Proxima Nova"/>
        </a:defRPr>
      </a:lvl8pPr>
      <a:lvl9pPr marL="4205514" marR="0" indent="-408214" algn="l" defTabSz="914400" rtl="0" latinLnBrk="0">
        <a:lnSpc>
          <a:spcPct val="115000"/>
        </a:lnSpc>
        <a:spcBef>
          <a:spcPts val="0"/>
        </a:spcBef>
        <a:spcAft>
          <a:spcPts val="0"/>
        </a:spcAft>
        <a:buClr>
          <a:schemeClr val="accent3"/>
        </a:buClr>
        <a:buSzPts val="1800"/>
        <a:buFont typeface="Proxima Nova"/>
        <a:buChar char="■"/>
        <a:tabLst/>
        <a:defRPr sz="1800" b="0" i="0" u="none" strike="noStrike" cap="none" spc="0" baseline="0">
          <a:solidFill>
            <a:schemeClr val="accent3"/>
          </a:solidFill>
          <a:uFillTx/>
          <a:latin typeface="Proxima Nova"/>
          <a:ea typeface="Proxima Nova"/>
          <a:cs typeface="Proxima Nova"/>
          <a:sym typeface="Proxima Nova"/>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Proxima Nova"/>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Proxima Nova"/>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Proxima Nova"/>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Proxima Nova"/>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Proxima Nova"/>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Proxima Nova"/>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Proxima Nova"/>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Proxima Nova"/>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Proxima Nov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fws.gov/media/feral-swine-hawaii"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extension.usu.edu/healthwellness/physical/the-physical-benefits-of-camping" TargetMode="External"/><Relationship Id="rId3" Type="http://schemas.openxmlformats.org/officeDocument/2006/relationships/image" Target="../media/image6.png"/><Relationship Id="rId7" Type="http://schemas.openxmlformats.org/officeDocument/2006/relationships/hyperlink" Target="https://scandasia.com/great-places-for-sea-kayaking-in-southeast-asia/"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allaboutbirds.org/news/binoculars-and-beyond-nine-tips-for-beginning-bird-watchers/"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hyperlink" Target="https://www.pngmart.com/image/350160" TargetMode="External"/><Relationship Id="rId3" Type="http://schemas.openxmlformats.org/officeDocument/2006/relationships/image" Target="../media/image10.png"/><Relationship Id="rId7" Type="http://schemas.openxmlformats.org/officeDocument/2006/relationships/hyperlink" Target="http://clipart-library.com/free/deer-transparent-background.html" TargetMode="Externa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haudenosauneeconfederacy.com/"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ferrebeekeeper.wordpress.com/tag/john-d-dawson/"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tandfonline.com/doi/full/10.1080/00207233.2013.801178?casa_token=6S-E7DzDZ7AAAAAA:mWkzADqMyqHXWBIjDB4N9x9em_FFwG10pcvo9Bkl88EjdTuGf4mJU6oYUbNLcabQizvkvJMunYELAA" TargetMode="External"/><Relationship Id="rId3" Type="http://schemas.openxmlformats.org/officeDocument/2006/relationships/hyperlink" Target="https://jaymcooney.wordpress.com/2020/12/12/fair-chase-colonialism-part-2/" TargetMode="External"/><Relationship Id="rId7" Type="http://schemas.openxmlformats.org/officeDocument/2006/relationships/hyperlink" Target="https://go-gale-com.esf.idm.oclc.org/ps/i.do?p=GRNR&amp;u=sunycesfsc&amp;id=GALE%7CA557313051&amp;v=2.1&amp;it=r" TargetMode="External"/><Relationship Id="rId2" Type="http://schemas.openxmlformats.org/officeDocument/2006/relationships/hyperlink" Target="https://go.gale.com/ps/i.do?id=GALE%7CA579092378&amp;sid=googleScholar&amp;v=2.1&amp;it=r&amp;linkaccess=abs&amp;issn=00030996&amp;p=AONE&amp;sw=w&amp;userGroupName=nysl_ca_ind" TargetMode="External"/><Relationship Id="rId1" Type="http://schemas.openxmlformats.org/officeDocument/2006/relationships/slideLayout" Target="../slideLayouts/slideLayout3.xml"/><Relationship Id="rId6" Type="http://schemas.openxmlformats.org/officeDocument/2006/relationships/hyperlink" Target="https://wildlife.onlinelibrary.wiley.com/doi/full/10.1002/wsb.677" TargetMode="External"/><Relationship Id="rId5" Type="http://schemas.openxmlformats.org/officeDocument/2006/relationships/hyperlink" Target="https://conbio.onlinelibrary.wiley.com/doi/full/10.1111/csp2.505" TargetMode="External"/><Relationship Id="rId4" Type="http://schemas.openxmlformats.org/officeDocument/2006/relationships/hyperlink" Target="https://conbio.onlinelibrary.wiley.com/doi/full/10.1111/cobi.1365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 name="Google Shape;59;p13"/>
          <p:cNvSpPr txBox="1">
            <a:spLocks noGrp="1"/>
          </p:cNvSpPr>
          <p:nvPr>
            <p:ph type="title"/>
          </p:nvPr>
        </p:nvSpPr>
        <p:spPr>
          <a:xfrm>
            <a:off x="4734950" y="4151850"/>
            <a:ext cx="4026301" cy="686401"/>
          </a:xfrm>
          <a:prstGeom prst="rect">
            <a:avLst/>
          </a:prstGeom>
        </p:spPr>
        <p:txBody>
          <a:bodyPr/>
          <a:lstStyle>
            <a:lvl1pPr>
              <a:defRPr>
                <a:solidFill>
                  <a:srgbClr val="FFFFFF"/>
                </a:solidFill>
              </a:defRPr>
            </a:lvl1pPr>
          </a:lstStyle>
          <a:p>
            <a:r>
              <a:t>Blinkers on the NAM</a:t>
            </a:r>
          </a:p>
        </p:txBody>
      </p:sp>
      <p:sp>
        <p:nvSpPr>
          <p:cNvPr id="114" name="Google Shape;60;p13"/>
          <p:cNvSpPr txBox="1">
            <a:spLocks noGrp="1"/>
          </p:cNvSpPr>
          <p:nvPr>
            <p:ph type="body" sz="quarter" idx="4294967295"/>
          </p:nvPr>
        </p:nvSpPr>
        <p:spPr>
          <a:xfrm>
            <a:off x="3045599" y="492474"/>
            <a:ext cx="3495000" cy="369601"/>
          </a:xfrm>
          <a:prstGeom prst="rect">
            <a:avLst/>
          </a:prstGeom>
        </p:spPr>
        <p:txBody>
          <a:bodyPr/>
          <a:lstStyle>
            <a:lvl1pPr marL="0" indent="0">
              <a:lnSpc>
                <a:spcPct val="92000"/>
              </a:lnSpc>
              <a:spcBef>
                <a:spcPts val="1200"/>
              </a:spcBef>
              <a:buSzTx/>
              <a:buNone/>
              <a:defRPr sz="1200">
                <a:solidFill>
                  <a:srgbClr val="FFFFFF"/>
                </a:solidFill>
              </a:defRPr>
            </a:lvl1pPr>
          </a:lstStyle>
          <a:p>
            <a:r>
              <a:t>This deer is a paid actor</a:t>
            </a:r>
          </a:p>
        </p:txBody>
      </p:sp>
      <p:sp>
        <p:nvSpPr>
          <p:cNvPr id="115" name="Google Shape;61;p13"/>
          <p:cNvSpPr txBox="1"/>
          <p:nvPr/>
        </p:nvSpPr>
        <p:spPr>
          <a:xfrm>
            <a:off x="-1" y="4881900"/>
            <a:ext cx="6245702" cy="256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500" b="1">
                <a:solidFill>
                  <a:srgbClr val="000000"/>
                </a:solidFill>
              </a:defRPr>
            </a:lvl1pPr>
          </a:lstStyle>
          <a:p>
            <a:r>
              <a:t>Image source: https://www.pexels.com/photo/deer-in-grass-field-during-day-time-144250/</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p:cNvSpPr/>
          <p:nvPr/>
        </p:nvSpPr>
        <p:spPr>
          <a:xfrm>
            <a:off x="5784294" y="3460165"/>
            <a:ext cx="3216709" cy="1154910"/>
          </a:xfrm>
          <a:prstGeom prst="rect">
            <a:avLst/>
          </a:prstGeom>
          <a:solidFill>
            <a:srgbClr val="DDDDDD"/>
          </a:solidFill>
          <a:ln w="25400">
            <a:solidFill>
              <a:schemeClr val="accent1"/>
            </a:solidFill>
          </a:ln>
        </p:spPr>
        <p:txBody>
          <a:bodyPr lIns="0" tIns="0" rIns="0" bIns="0"/>
          <a:lstStyle/>
          <a:p>
            <a:endParaRPr/>
          </a:p>
        </p:txBody>
      </p:sp>
      <p:sp>
        <p:nvSpPr>
          <p:cNvPr id="118" name="Rectangle"/>
          <p:cNvSpPr/>
          <p:nvPr/>
        </p:nvSpPr>
        <p:spPr>
          <a:xfrm>
            <a:off x="210758" y="3446397"/>
            <a:ext cx="4789901" cy="774620"/>
          </a:xfrm>
          <a:prstGeom prst="rect">
            <a:avLst/>
          </a:prstGeom>
          <a:solidFill>
            <a:srgbClr val="DDDDDD"/>
          </a:solidFill>
          <a:ln w="25400">
            <a:solidFill>
              <a:schemeClr val="accent1"/>
            </a:solidFill>
          </a:ln>
        </p:spPr>
        <p:txBody>
          <a:bodyPr lIns="0" tIns="0" rIns="0" bIns="0"/>
          <a:lstStyle/>
          <a:p>
            <a:endParaRPr/>
          </a:p>
        </p:txBody>
      </p:sp>
      <p:sp>
        <p:nvSpPr>
          <p:cNvPr id="119" name="Google Shape;66;p14"/>
          <p:cNvSpPr txBox="1">
            <a:spLocks noGrp="1"/>
          </p:cNvSpPr>
          <p:nvPr>
            <p:ph type="title"/>
          </p:nvPr>
        </p:nvSpPr>
        <p:spPr>
          <a:xfrm>
            <a:off x="303499" y="116924"/>
            <a:ext cx="8520602" cy="572702"/>
          </a:xfrm>
          <a:prstGeom prst="rect">
            <a:avLst/>
          </a:prstGeom>
        </p:spPr>
        <p:txBody>
          <a:bodyPr/>
          <a:lstStyle>
            <a:lvl1pPr algn="ctr">
              <a:defRPr sz="2300" u="sng"/>
            </a:lvl1pPr>
          </a:lstStyle>
          <a:p>
            <a:r>
              <a:t>Introduction</a:t>
            </a:r>
          </a:p>
        </p:txBody>
      </p:sp>
      <p:sp>
        <p:nvSpPr>
          <p:cNvPr id="120" name="Google Shape;67;p14"/>
          <p:cNvSpPr txBox="1">
            <a:spLocks noGrp="1"/>
          </p:cNvSpPr>
          <p:nvPr>
            <p:ph type="body" idx="1"/>
          </p:nvPr>
        </p:nvSpPr>
        <p:spPr>
          <a:xfrm>
            <a:off x="231600" y="588649"/>
            <a:ext cx="8781600" cy="4149601"/>
          </a:xfrm>
          <a:prstGeom prst="rect">
            <a:avLst/>
          </a:prstGeom>
        </p:spPr>
        <p:txBody>
          <a:bodyPr/>
          <a:lstStyle/>
          <a:p>
            <a:pPr marL="0" indent="0">
              <a:lnSpc>
                <a:spcPct val="103500"/>
              </a:lnSpc>
              <a:buSzTx/>
              <a:buNone/>
              <a:defRPr sz="1500">
                <a:solidFill>
                  <a:srgbClr val="202729"/>
                </a:solidFill>
              </a:defRPr>
            </a:pPr>
            <a:r>
              <a:t>Thesis:</a:t>
            </a:r>
          </a:p>
          <a:p>
            <a:pPr marL="0" indent="0">
              <a:lnSpc>
                <a:spcPct val="103500"/>
              </a:lnSpc>
              <a:spcBef>
                <a:spcPts val="1200"/>
              </a:spcBef>
              <a:buSzTx/>
              <a:buNone/>
              <a:defRPr sz="1700">
                <a:solidFill>
                  <a:srgbClr val="202729"/>
                </a:solidFill>
              </a:defRPr>
            </a:pPr>
            <a:r>
              <a:t> </a:t>
            </a:r>
            <a:r>
              <a:rPr sz="1400">
                <a:latin typeface="Georgia"/>
                <a:ea typeface="Georgia"/>
                <a:cs typeface="Georgia"/>
                <a:sym typeface="Georgia"/>
              </a:rPr>
              <a:t>~</a:t>
            </a:r>
            <a:r>
              <a:rPr sz="1200" i="1"/>
              <a:t>How to broaden NAM’s perspective and inclusivity on an individual to global scale of wildlife management.</a:t>
            </a:r>
            <a:r>
              <a:rPr sz="1200">
                <a:latin typeface="Georgia"/>
                <a:ea typeface="Georgia"/>
                <a:cs typeface="Georgia"/>
                <a:sym typeface="Georgia"/>
              </a:rPr>
              <a:t>~</a:t>
            </a:r>
          </a:p>
          <a:p>
            <a:pPr marL="0" indent="0">
              <a:lnSpc>
                <a:spcPct val="103500"/>
              </a:lnSpc>
              <a:spcBef>
                <a:spcPts val="1200"/>
              </a:spcBef>
              <a:buSzTx/>
              <a:buNone/>
              <a:defRPr sz="1400" b="1">
                <a:solidFill>
                  <a:srgbClr val="202729"/>
                </a:solidFill>
              </a:defRPr>
            </a:pPr>
            <a:r>
              <a:t>Topic:</a:t>
            </a:r>
          </a:p>
          <a:p>
            <a:pPr indent="-293185">
              <a:lnSpc>
                <a:spcPct val="103500"/>
              </a:lnSpc>
              <a:spcBef>
                <a:spcPts val="1200"/>
              </a:spcBef>
              <a:buClr>
                <a:srgbClr val="202729"/>
              </a:buClr>
              <a:buSzPts val="1000"/>
              <a:defRPr sz="1000">
                <a:solidFill>
                  <a:srgbClr val="202729"/>
                </a:solidFill>
              </a:defRPr>
            </a:pPr>
            <a:r>
              <a:t>Blinkers on the NAM: What perspectives have been left out of the North American Model? </a:t>
            </a:r>
          </a:p>
          <a:p>
            <a:pPr marL="914400" lvl="1" indent="-293185">
              <a:lnSpc>
                <a:spcPct val="103500"/>
              </a:lnSpc>
              <a:buClr>
                <a:srgbClr val="202729"/>
              </a:buClr>
              <a:buSzPts val="1000"/>
              <a:defRPr sz="1000">
                <a:solidFill>
                  <a:srgbClr val="202729"/>
                </a:solidFill>
              </a:defRPr>
            </a:pPr>
            <a:r>
              <a:t> “North America” includes the U.S., and Canada. But, technically it is a European-based approach (colonization), and true (Native) Americans are not fairly represented. Natives have traditional values, culture, that they stringently abide by when dealing with wildlife - Holistic approach.</a:t>
            </a:r>
            <a:endParaRPr sz="700"/>
          </a:p>
          <a:p>
            <a:pPr marL="0" indent="0">
              <a:lnSpc>
                <a:spcPct val="103500"/>
              </a:lnSpc>
              <a:buSzTx/>
              <a:buNone/>
            </a:pPr>
            <a:endParaRPr sz="700">
              <a:solidFill>
                <a:srgbClr val="202729"/>
              </a:solidFill>
            </a:endParaRPr>
          </a:p>
          <a:p>
            <a:pPr marL="0" indent="0">
              <a:lnSpc>
                <a:spcPct val="103500"/>
              </a:lnSpc>
              <a:buSzTx/>
              <a:buNone/>
              <a:defRPr sz="1000" b="1">
                <a:solidFill>
                  <a:srgbClr val="202729"/>
                </a:solidFill>
              </a:defRPr>
            </a:pPr>
            <a:r>
              <a:t>Important Question of Focus:</a:t>
            </a:r>
          </a:p>
          <a:p>
            <a:pPr marL="0" indent="0">
              <a:lnSpc>
                <a:spcPct val="103500"/>
              </a:lnSpc>
              <a:buSzTx/>
              <a:buNone/>
            </a:pPr>
            <a:endParaRPr sz="800">
              <a:solidFill>
                <a:srgbClr val="202729"/>
              </a:solidFill>
            </a:endParaRPr>
          </a:p>
          <a:p>
            <a:pPr indent="-293185">
              <a:lnSpc>
                <a:spcPct val="103500"/>
              </a:lnSpc>
              <a:buClr>
                <a:srgbClr val="202729"/>
              </a:buClr>
              <a:buSzPts val="1000"/>
              <a:defRPr sz="1000">
                <a:solidFill>
                  <a:srgbClr val="202729"/>
                </a:solidFill>
              </a:defRPr>
            </a:pPr>
            <a:r>
              <a:t> How might this narrow view of management be addressed and improved?</a:t>
            </a:r>
          </a:p>
          <a:p>
            <a:pPr marL="914400" lvl="1" indent="-293185">
              <a:lnSpc>
                <a:spcPct val="103500"/>
              </a:lnSpc>
              <a:buClr>
                <a:srgbClr val="202729"/>
              </a:buClr>
              <a:buSzPts val="1000"/>
              <a:defRPr sz="1000">
                <a:solidFill>
                  <a:srgbClr val="202729"/>
                </a:solidFill>
              </a:defRPr>
            </a:pPr>
            <a:r>
              <a:t>Involve non-invasive wildlife enjoyers like bird-watchers, Indigenous Peoples, expand to an individual-global gradient of perspectives. </a:t>
            </a:r>
          </a:p>
        </p:txBody>
      </p:sp>
      <p:sp>
        <p:nvSpPr>
          <p:cNvPr id="121" name="Google Shape;68;p14"/>
          <p:cNvSpPr txBox="1"/>
          <p:nvPr/>
        </p:nvSpPr>
        <p:spPr>
          <a:xfrm>
            <a:off x="198058" y="3431449"/>
            <a:ext cx="4815301" cy="804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nSpc>
                <a:spcPct val="115000"/>
              </a:lnSpc>
              <a:defRPr sz="900">
                <a:solidFill>
                  <a:srgbClr val="444444"/>
                </a:solidFill>
                <a:latin typeface="Lora"/>
                <a:ea typeface="Lora"/>
                <a:cs typeface="Lora"/>
                <a:sym typeface="Lora"/>
              </a:defRPr>
            </a:pPr>
            <a:r>
              <a:t>“Geist &amp; Mahoney arrived at what they described as ‘the North American Model of Wildlife Conservation’: a set of principles </a:t>
            </a:r>
            <a:r>
              <a:rPr>
                <a:latin typeface="Lora SemiBold"/>
                <a:ea typeface="Lora SemiBold"/>
                <a:cs typeface="Lora SemiBold"/>
                <a:sym typeface="Lora SemiBold"/>
              </a:rPr>
              <a:t>and a historical narrative </a:t>
            </a:r>
            <a:r>
              <a:t>that has defined what constitutes and incentivizes legitimate and ethical use of wildlife in the United States and Canada” (“Fair Chase Colonialism” 2020).</a:t>
            </a:r>
          </a:p>
        </p:txBody>
      </p:sp>
      <p:sp>
        <p:nvSpPr>
          <p:cNvPr id="122" name="Google Shape;69;p14"/>
          <p:cNvSpPr txBox="1"/>
          <p:nvPr/>
        </p:nvSpPr>
        <p:spPr>
          <a:xfrm>
            <a:off x="5606700" y="3431449"/>
            <a:ext cx="3422401" cy="109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gn="r">
              <a:defRPr sz="1000">
                <a:solidFill>
                  <a:srgbClr val="444444"/>
                </a:solidFill>
                <a:latin typeface="Lora"/>
                <a:ea typeface="Lora"/>
                <a:cs typeface="Lora"/>
                <a:sym typeface="Lora"/>
              </a:defRPr>
            </a:pPr>
            <a:r>
              <a:t>“The denial of Indigenous peoples’ ability to cultivate ecosystems through hunting, foraging, and fire stewardship under settler-colonial governance has fractured time-tested socioecological relationships and resulted in severe environmental mismanagement” </a:t>
            </a:r>
          </a:p>
          <a:p>
            <a:pPr algn="r">
              <a:defRPr sz="1000">
                <a:solidFill>
                  <a:srgbClr val="444444"/>
                </a:solidFill>
                <a:latin typeface="Lora"/>
                <a:ea typeface="Lora"/>
                <a:cs typeface="Lora"/>
                <a:sym typeface="Lora"/>
              </a:defRPr>
            </a:pPr>
            <a:r>
              <a:t>- (“Fair Chase Colonialism” 2020).</a:t>
            </a:r>
          </a:p>
        </p:txBody>
      </p:sp>
      <p:pic>
        <p:nvPicPr>
          <p:cNvPr id="123" name="Google Shape;70;p14" descr="Google Shape;70;p14"/>
          <p:cNvPicPr>
            <a:picLocks noChangeAspect="1"/>
          </p:cNvPicPr>
          <p:nvPr/>
        </p:nvPicPr>
        <p:blipFill>
          <a:blip r:embed="rId3"/>
          <a:stretch>
            <a:fillRect/>
          </a:stretch>
        </p:blipFill>
        <p:spPr>
          <a:xfrm>
            <a:off x="5471474" y="116924"/>
            <a:ext cx="681785" cy="572702"/>
          </a:xfrm>
          <a:prstGeom prst="rect">
            <a:avLst/>
          </a:prstGeom>
          <a:ln w="12700">
            <a:miter lim="400000"/>
          </a:ln>
        </p:spPr>
      </p:pic>
      <p:sp>
        <p:nvSpPr>
          <p:cNvPr id="124" name="Google Shape;71;p14"/>
          <p:cNvSpPr txBox="1"/>
          <p:nvPr/>
        </p:nvSpPr>
        <p:spPr>
          <a:xfrm>
            <a:off x="231600" y="4332899"/>
            <a:ext cx="5375100" cy="1073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nSpc>
                <a:spcPct val="200000"/>
              </a:lnSpc>
              <a:defRPr sz="800">
                <a:latin typeface="Proxima Nova"/>
                <a:ea typeface="Proxima Nova"/>
                <a:cs typeface="Proxima Nova"/>
                <a:sym typeface="Proxima Nova"/>
              </a:defRPr>
            </a:pPr>
            <a:r>
              <a:t>Source: Fair Chase Colonialism: An Environmental Justice Critique of the North American Model of Wildlife Conservation (Pt 2). 2020, December 12. </a:t>
            </a:r>
            <a:r>
              <a:rPr sz="700"/>
              <a:t>.</a:t>
            </a:r>
          </a:p>
          <a:p>
            <a:pPr>
              <a:lnSpc>
                <a:spcPct val="115000"/>
              </a:lnSpc>
              <a:defRPr>
                <a:solidFill>
                  <a:srgbClr val="000000"/>
                </a:solidFill>
              </a:defRPr>
            </a:pPr>
            <a:endParaRPr sz="1200">
              <a:latin typeface="Proxima Nova"/>
              <a:ea typeface="Proxima Nova"/>
              <a:cs typeface="Proxima Nova"/>
              <a:sym typeface="Proxima Nova"/>
            </a:endParaRPr>
          </a:p>
        </p:txBody>
      </p:sp>
      <p:pic>
        <p:nvPicPr>
          <p:cNvPr id="125" name="Google Shape;72;p14" descr="Google Shape;72;p14"/>
          <p:cNvPicPr>
            <a:picLocks noChangeAspect="1"/>
          </p:cNvPicPr>
          <p:nvPr/>
        </p:nvPicPr>
        <p:blipFill>
          <a:blip r:embed="rId4"/>
          <a:stretch>
            <a:fillRect/>
          </a:stretch>
        </p:blipFill>
        <p:spPr>
          <a:xfrm>
            <a:off x="2877224" y="80563"/>
            <a:ext cx="882625" cy="64542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Google Shape;77;p15"/>
          <p:cNvSpPr txBox="1"/>
          <p:nvPr/>
        </p:nvSpPr>
        <p:spPr>
          <a:xfrm>
            <a:off x="4024000" y="4696324"/>
            <a:ext cx="4203901" cy="293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800">
                <a:solidFill>
                  <a:schemeClr val="accent4"/>
                </a:solidFill>
              </a:defRPr>
            </a:lvl1pPr>
          </a:lstStyle>
          <a:p>
            <a:r>
              <a:t>Source: https://www.fishwildlife.org/landing/north-american-model-wildlife-conservation</a:t>
            </a:r>
          </a:p>
        </p:txBody>
      </p:sp>
      <p:pic>
        <p:nvPicPr>
          <p:cNvPr id="130" name="Google Shape;78;p15" descr="Google Shape;78;p15"/>
          <p:cNvPicPr>
            <a:picLocks noChangeAspect="1"/>
          </p:cNvPicPr>
          <p:nvPr/>
        </p:nvPicPr>
        <p:blipFill>
          <a:blip r:embed="rId2"/>
          <a:srcRect t="41145"/>
          <a:stretch>
            <a:fillRect/>
          </a:stretch>
        </p:blipFill>
        <p:spPr>
          <a:xfrm>
            <a:off x="252350" y="947048"/>
            <a:ext cx="8771477" cy="3420690"/>
          </a:xfrm>
          <a:prstGeom prst="rect">
            <a:avLst/>
          </a:prstGeom>
          <a:ln w="12700">
            <a:miter lim="400000"/>
          </a:ln>
        </p:spPr>
      </p:pic>
      <p:sp>
        <p:nvSpPr>
          <p:cNvPr id="131" name="Google Shape;79;p15"/>
          <p:cNvSpPr txBox="1">
            <a:spLocks noGrp="1"/>
          </p:cNvSpPr>
          <p:nvPr>
            <p:ph type="title"/>
          </p:nvPr>
        </p:nvSpPr>
        <p:spPr>
          <a:xfrm>
            <a:off x="320999" y="374349"/>
            <a:ext cx="3132902" cy="572702"/>
          </a:xfrm>
          <a:prstGeom prst="rect">
            <a:avLst/>
          </a:prstGeom>
        </p:spPr>
        <p:txBody>
          <a:bodyPr/>
          <a:lstStyle>
            <a:lvl1pPr>
              <a:defRPr sz="2500"/>
            </a:lvl1pPr>
          </a:lstStyle>
          <a:p>
            <a:r>
              <a:t>Little Refresh: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Google Shape;84;p16"/>
          <p:cNvSpPr txBox="1">
            <a:spLocks noGrp="1"/>
          </p:cNvSpPr>
          <p:nvPr>
            <p:ph type="title"/>
          </p:nvPr>
        </p:nvSpPr>
        <p:spPr>
          <a:xfrm>
            <a:off x="311699" y="608637"/>
            <a:ext cx="8520602" cy="572702"/>
          </a:xfrm>
          <a:prstGeom prst="rect">
            <a:avLst/>
          </a:prstGeom>
        </p:spPr>
        <p:txBody>
          <a:bodyPr/>
          <a:lstStyle>
            <a:lvl1pPr>
              <a:defRPr sz="2500"/>
            </a:lvl1pPr>
          </a:lstStyle>
          <a:p>
            <a:r>
              <a:t>Cultural Perspective</a:t>
            </a:r>
          </a:p>
        </p:txBody>
      </p:sp>
      <p:sp>
        <p:nvSpPr>
          <p:cNvPr id="134" name="Google Shape;85;p16"/>
          <p:cNvSpPr txBox="1">
            <a:spLocks noGrp="1"/>
          </p:cNvSpPr>
          <p:nvPr>
            <p:ph type="body" idx="1"/>
          </p:nvPr>
        </p:nvSpPr>
        <p:spPr>
          <a:xfrm>
            <a:off x="311699" y="1181350"/>
            <a:ext cx="7922702" cy="3639300"/>
          </a:xfrm>
          <a:prstGeom prst="rect">
            <a:avLst/>
          </a:prstGeom>
        </p:spPr>
        <p:txBody>
          <a:bodyPr/>
          <a:lstStyle/>
          <a:p>
            <a:pPr indent="-317181">
              <a:lnSpc>
                <a:spcPct val="103500"/>
              </a:lnSpc>
              <a:buClr>
                <a:srgbClr val="434343"/>
              </a:buClr>
              <a:buSzPct val="100000"/>
              <a:defRPr sz="1300">
                <a:solidFill>
                  <a:srgbClr val="434343"/>
                </a:solidFill>
              </a:defRPr>
            </a:pPr>
            <a:r>
              <a:t>Feral pigs in Hawaii </a:t>
            </a:r>
          </a:p>
          <a:p>
            <a:pPr marL="914400" lvl="1" indent="-317181">
              <a:lnSpc>
                <a:spcPct val="103500"/>
              </a:lnSpc>
              <a:buClr>
                <a:srgbClr val="434343"/>
              </a:buClr>
              <a:buSzPct val="100000"/>
              <a:defRPr sz="1300">
                <a:solidFill>
                  <a:srgbClr val="434343"/>
                </a:solidFill>
              </a:defRPr>
            </a:pPr>
            <a:r>
              <a:t>Research by Nate Wehr</a:t>
            </a:r>
          </a:p>
          <a:p>
            <a:pPr marL="914400" lvl="1" indent="-317181">
              <a:lnSpc>
                <a:spcPct val="103500"/>
              </a:lnSpc>
              <a:buClr>
                <a:srgbClr val="434343"/>
              </a:buClr>
              <a:buSzPct val="100000"/>
              <a:defRPr sz="1300">
                <a:solidFill>
                  <a:srgbClr val="434343"/>
                </a:solidFill>
              </a:defRPr>
            </a:pPr>
            <a:r>
              <a:t>Pigs = BAD for the environment</a:t>
            </a:r>
          </a:p>
          <a:p>
            <a:pPr marL="914400" lvl="1" indent="-317181">
              <a:lnSpc>
                <a:spcPct val="103500"/>
              </a:lnSpc>
              <a:buClr>
                <a:srgbClr val="434343"/>
              </a:buClr>
              <a:buSzPct val="100000"/>
              <a:defRPr sz="1300">
                <a:solidFill>
                  <a:srgbClr val="434343"/>
                </a:solidFill>
              </a:defRPr>
            </a:pPr>
            <a:r>
              <a:t>BUT indigenous people hunt them and value them culturally</a:t>
            </a:r>
          </a:p>
          <a:p>
            <a:pPr indent="-317181">
              <a:lnSpc>
                <a:spcPct val="103500"/>
              </a:lnSpc>
              <a:buClr>
                <a:srgbClr val="434343"/>
              </a:buClr>
              <a:buSzPct val="100000"/>
              <a:defRPr sz="1300">
                <a:solidFill>
                  <a:srgbClr val="434343"/>
                </a:solidFill>
              </a:defRPr>
            </a:pPr>
            <a:r>
              <a:t>Goal:</a:t>
            </a:r>
          </a:p>
          <a:p>
            <a:pPr marL="914400" lvl="1" indent="-317181">
              <a:lnSpc>
                <a:spcPct val="103500"/>
              </a:lnSpc>
              <a:buClr>
                <a:srgbClr val="434343"/>
              </a:buClr>
              <a:buSzPct val="100000"/>
              <a:defRPr sz="1300">
                <a:solidFill>
                  <a:srgbClr val="434343"/>
                </a:solidFill>
              </a:defRPr>
            </a:pPr>
            <a:r>
              <a:t>“Strike a balance between the indigenous and non-indigenous perspectives” - Nate</a:t>
            </a:r>
          </a:p>
          <a:p>
            <a:pPr marL="914400" lvl="1" indent="-317181">
              <a:lnSpc>
                <a:spcPct val="103500"/>
              </a:lnSpc>
              <a:buClr>
                <a:srgbClr val="434343"/>
              </a:buClr>
              <a:buSzPct val="100000"/>
              <a:defRPr sz="1300">
                <a:solidFill>
                  <a:srgbClr val="434343"/>
                </a:solidFill>
              </a:defRPr>
            </a:pPr>
            <a:r>
              <a:t>Account for the cultural impacts that managing wildlife may incur</a:t>
            </a:r>
          </a:p>
          <a:p>
            <a:pPr marL="914400" lvl="1" indent="-317181">
              <a:lnSpc>
                <a:spcPct val="103500"/>
              </a:lnSpc>
              <a:buClr>
                <a:srgbClr val="434343"/>
              </a:buClr>
              <a:buSzPct val="100000"/>
              <a:defRPr sz="1300">
                <a:solidFill>
                  <a:srgbClr val="434343"/>
                </a:solidFill>
              </a:defRPr>
            </a:pPr>
            <a:r>
              <a:t>Management plans to consider different cultures that implement other hunting practices (Smith et. al 2016)</a:t>
            </a:r>
          </a:p>
          <a:p>
            <a:pPr marL="914400" lvl="1" indent="-317181">
              <a:lnSpc>
                <a:spcPct val="103500"/>
              </a:lnSpc>
              <a:buClr>
                <a:srgbClr val="434343"/>
              </a:buClr>
              <a:buSzPct val="100000"/>
              <a:defRPr sz="1300">
                <a:solidFill>
                  <a:srgbClr val="434343"/>
                </a:solidFill>
              </a:defRPr>
            </a:pPr>
            <a:r>
              <a:t>The social license to hunt model (SLH) considers changing societal values immediate influence on policy change </a:t>
            </a:r>
          </a:p>
          <a:p>
            <a:pPr marL="1371600" lvl="2" indent="-317181">
              <a:lnSpc>
                <a:spcPct val="103500"/>
              </a:lnSpc>
              <a:buClr>
                <a:srgbClr val="434343"/>
              </a:buClr>
              <a:buSzPct val="100000"/>
              <a:defRPr sz="1300">
                <a:solidFill>
                  <a:srgbClr val="434343"/>
                </a:solidFill>
              </a:defRPr>
            </a:pPr>
            <a:r>
              <a:t>The results encourage current policy to reach the broader public so they may better consider how their wildlife is being represented and managed (i.e. trophy hunts) in terms of short or long term policy change in a dynamic society</a:t>
            </a:r>
          </a:p>
          <a:p>
            <a:pPr marL="1371600" lvl="2" indent="-317181">
              <a:lnSpc>
                <a:spcPct val="103500"/>
              </a:lnSpc>
              <a:buClr>
                <a:srgbClr val="434343"/>
              </a:buClr>
              <a:buSzPct val="100000"/>
              <a:defRPr sz="1300">
                <a:solidFill>
                  <a:srgbClr val="434343"/>
                </a:solidFill>
              </a:defRPr>
            </a:pPr>
            <a:r>
              <a:t>(Darimont et al 2020)</a:t>
            </a:r>
          </a:p>
        </p:txBody>
      </p:sp>
      <p:pic>
        <p:nvPicPr>
          <p:cNvPr id="135" name="Google Shape;86;p16" descr="Google Shape;86;p16"/>
          <p:cNvPicPr>
            <a:picLocks noChangeAspect="1"/>
          </p:cNvPicPr>
          <p:nvPr/>
        </p:nvPicPr>
        <p:blipFill>
          <a:blip r:embed="rId3"/>
          <a:stretch>
            <a:fillRect/>
          </a:stretch>
        </p:blipFill>
        <p:spPr>
          <a:xfrm>
            <a:off x="5025925" y="102424"/>
            <a:ext cx="3806377" cy="1731876"/>
          </a:xfrm>
          <a:prstGeom prst="rect">
            <a:avLst/>
          </a:prstGeom>
          <a:ln w="12700">
            <a:miter lim="400000"/>
          </a:ln>
        </p:spPr>
      </p:pic>
      <p:sp>
        <p:nvSpPr>
          <p:cNvPr id="136" name="Google Shape;87;p16"/>
          <p:cNvSpPr txBox="1"/>
          <p:nvPr/>
        </p:nvSpPr>
        <p:spPr>
          <a:xfrm>
            <a:off x="6344249" y="4762250"/>
            <a:ext cx="2765101" cy="284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defRPr sz="600">
                <a:solidFill>
                  <a:srgbClr val="000000"/>
                </a:solidFill>
              </a:defRPr>
            </a:pPr>
            <a:r>
              <a:t>Image source: </a:t>
            </a:r>
            <a:r>
              <a:rPr sz="700" u="sng">
                <a:solidFill>
                  <a:schemeClr val="accent5"/>
                </a:solidFill>
                <a:uFill>
                  <a:solidFill>
                    <a:schemeClr val="accent5"/>
                  </a:solidFill>
                </a:uFill>
                <a:latin typeface="Proxima Nova"/>
                <a:ea typeface="Proxima Nova"/>
                <a:cs typeface="Proxima Nova"/>
                <a:sym typeface="Proxima Nova"/>
                <a:hlinkClick r:id="rId4"/>
              </a:rPr>
              <a:t>https://www.fws.gov/media/feral-swine-hawaii</a:t>
            </a:r>
            <a:r>
              <a:rPr sz="700">
                <a:latin typeface="Proxima Nova"/>
                <a:ea typeface="Proxima Nova"/>
                <a:cs typeface="Proxima Nova"/>
                <a:sym typeface="Proxima Nova"/>
              </a:rPr>
              <a:t>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p:cNvSpPr/>
          <p:nvPr/>
        </p:nvSpPr>
        <p:spPr>
          <a:xfrm>
            <a:off x="211224" y="968329"/>
            <a:ext cx="7633126" cy="1740101"/>
          </a:xfrm>
          <a:prstGeom prst="rect">
            <a:avLst/>
          </a:prstGeom>
          <a:solidFill>
            <a:srgbClr val="FFFFFF"/>
          </a:solidFill>
          <a:ln w="25400">
            <a:solidFill>
              <a:schemeClr val="accent1"/>
            </a:solidFill>
          </a:ln>
        </p:spPr>
        <p:txBody>
          <a:bodyPr lIns="0" tIns="0" rIns="0" bIns="0"/>
          <a:lstStyle/>
          <a:p>
            <a:endParaRPr/>
          </a:p>
        </p:txBody>
      </p:sp>
      <p:pic>
        <p:nvPicPr>
          <p:cNvPr id="141" name="Google Shape;92;p17" descr="Google Shape;92;p17"/>
          <p:cNvPicPr>
            <a:picLocks noChangeAspect="1"/>
          </p:cNvPicPr>
          <p:nvPr/>
        </p:nvPicPr>
        <p:blipFill>
          <a:blip r:embed="rId3"/>
          <a:stretch>
            <a:fillRect/>
          </a:stretch>
        </p:blipFill>
        <p:spPr>
          <a:xfrm>
            <a:off x="0" y="2473792"/>
            <a:ext cx="4414876" cy="2483383"/>
          </a:xfrm>
          <a:prstGeom prst="rect">
            <a:avLst/>
          </a:prstGeom>
          <a:ln w="12700">
            <a:miter lim="400000"/>
          </a:ln>
        </p:spPr>
      </p:pic>
      <p:pic>
        <p:nvPicPr>
          <p:cNvPr id="142" name="Google Shape;93;p17" descr="Google Shape;93;p17"/>
          <p:cNvPicPr>
            <a:picLocks noChangeAspect="1"/>
          </p:cNvPicPr>
          <p:nvPr/>
        </p:nvPicPr>
        <p:blipFill>
          <a:blip r:embed="rId4"/>
          <a:stretch>
            <a:fillRect/>
          </a:stretch>
        </p:blipFill>
        <p:spPr>
          <a:xfrm>
            <a:off x="0" y="41894"/>
            <a:ext cx="4982375" cy="2812958"/>
          </a:xfrm>
          <a:prstGeom prst="rect">
            <a:avLst/>
          </a:prstGeom>
          <a:ln w="12700">
            <a:miter lim="400000"/>
          </a:ln>
        </p:spPr>
      </p:pic>
      <p:pic>
        <p:nvPicPr>
          <p:cNvPr id="143" name="Google Shape;94;p17" descr="Google Shape;94;p17"/>
          <p:cNvPicPr>
            <a:picLocks noChangeAspect="1"/>
          </p:cNvPicPr>
          <p:nvPr/>
        </p:nvPicPr>
        <p:blipFill>
          <a:blip r:embed="rId5"/>
          <a:stretch>
            <a:fillRect/>
          </a:stretch>
        </p:blipFill>
        <p:spPr>
          <a:xfrm>
            <a:off x="4982374" y="5209"/>
            <a:ext cx="4161625" cy="2708840"/>
          </a:xfrm>
          <a:prstGeom prst="rect">
            <a:avLst/>
          </a:prstGeom>
          <a:ln w="12700">
            <a:miter lim="400000"/>
          </a:ln>
        </p:spPr>
      </p:pic>
      <p:sp>
        <p:nvSpPr>
          <p:cNvPr id="144" name="Google Shape;95;p17"/>
          <p:cNvSpPr/>
          <p:nvPr/>
        </p:nvSpPr>
        <p:spPr>
          <a:xfrm>
            <a:off x="4414875" y="2654924"/>
            <a:ext cx="4693801" cy="23222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435"/>
                </a:lnTo>
                <a:lnTo>
                  <a:pt x="18000" y="19435"/>
                </a:lnTo>
                <a:lnTo>
                  <a:pt x="17102" y="21600"/>
                </a:lnTo>
                <a:lnTo>
                  <a:pt x="12600" y="19435"/>
                </a:lnTo>
                <a:lnTo>
                  <a:pt x="0" y="19435"/>
                </a:lnTo>
                <a:lnTo>
                  <a:pt x="0" y="11337"/>
                </a:lnTo>
                <a:close/>
              </a:path>
            </a:pathLst>
          </a:custGeom>
          <a:solidFill>
            <a:srgbClr val="63D297"/>
          </a:solidFill>
          <a:ln>
            <a:solidFill>
              <a:srgbClr val="4BA173"/>
            </a:solidFill>
          </a:ln>
        </p:spPr>
        <p:txBody>
          <a:bodyPr lIns="0" tIns="0" rIns="0" bIns="0" anchor="ctr"/>
          <a:lstStyle/>
          <a:p>
            <a:pPr>
              <a:defRPr>
                <a:solidFill>
                  <a:srgbClr val="000000"/>
                </a:solidFill>
              </a:defRPr>
            </a:pPr>
            <a:endParaRPr/>
          </a:p>
        </p:txBody>
      </p:sp>
      <p:sp>
        <p:nvSpPr>
          <p:cNvPr id="145" name="Google Shape;97;p17"/>
          <p:cNvSpPr txBox="1"/>
          <p:nvPr/>
        </p:nvSpPr>
        <p:spPr>
          <a:xfrm>
            <a:off x="55449" y="4744775"/>
            <a:ext cx="8976902" cy="411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defRPr sz="500">
                <a:solidFill>
                  <a:srgbClr val="000000"/>
                </a:solidFill>
                <a:latin typeface="Proxima Nova"/>
                <a:ea typeface="Proxima Nova"/>
                <a:cs typeface="Proxima Nova"/>
                <a:sym typeface="Proxima Nova"/>
              </a:defRPr>
            </a:pPr>
            <a:r>
              <a:t>Image sources:</a:t>
            </a:r>
          </a:p>
          <a:p>
            <a:pPr>
              <a:defRPr sz="500">
                <a:solidFill>
                  <a:srgbClr val="000000"/>
                </a:solidFill>
                <a:latin typeface="Proxima Nova"/>
                <a:ea typeface="Proxima Nova"/>
                <a:cs typeface="Proxima Nova"/>
                <a:sym typeface="Proxima Nova"/>
              </a:defRPr>
            </a:pPr>
            <a:r>
              <a:t> </a:t>
            </a:r>
            <a:r>
              <a:rPr u="sng">
                <a:solidFill>
                  <a:schemeClr val="accent5"/>
                </a:solidFill>
                <a:uFill>
                  <a:solidFill>
                    <a:schemeClr val="accent5"/>
                  </a:solidFill>
                </a:uFill>
                <a:hlinkClick r:id="rId6"/>
              </a:rPr>
              <a:t>https://www.allaboutbirds.org/news/binoculars-and-beyond-nine-tips-for-beginning-bird-watchers/</a:t>
            </a:r>
            <a:r>
              <a:t> (bird watching)</a:t>
            </a:r>
          </a:p>
          <a:p>
            <a:pPr>
              <a:defRPr sz="500" u="sng">
                <a:solidFill>
                  <a:schemeClr val="accent5"/>
                </a:solidFill>
                <a:latin typeface="Proxima Nova"/>
                <a:ea typeface="Proxima Nova"/>
                <a:cs typeface="Proxima Nova"/>
                <a:sym typeface="Proxima Nova"/>
              </a:defRPr>
            </a:pPr>
            <a:r>
              <a:rPr>
                <a:uFill>
                  <a:solidFill>
                    <a:schemeClr val="accent5"/>
                  </a:solidFill>
                </a:uFill>
                <a:hlinkClick r:id="rId7"/>
              </a:rPr>
              <a:t>https://scandasia.com/great-places-for-sea-kayaking-in-southeast-asia/</a:t>
            </a:r>
            <a:r>
              <a:rPr u="none">
                <a:solidFill>
                  <a:srgbClr val="000000"/>
                </a:solidFill>
              </a:rPr>
              <a:t> (kayaking) </a:t>
            </a:r>
            <a:r>
              <a:rPr>
                <a:uFill>
                  <a:solidFill>
                    <a:schemeClr val="accent5"/>
                  </a:solidFill>
                </a:uFill>
                <a:hlinkClick r:id="rId8"/>
              </a:rPr>
              <a:t>https://extension.usu.edu/healthwellness/physical/the-physical-benefits-of-camping</a:t>
            </a:r>
            <a:r>
              <a:rPr u="none">
                <a:solidFill>
                  <a:srgbClr val="000000"/>
                </a:solidFill>
              </a:rPr>
              <a:t> (camping)</a:t>
            </a:r>
          </a:p>
        </p:txBody>
      </p:sp>
      <p:sp>
        <p:nvSpPr>
          <p:cNvPr id="146" name="Google Shape;99;p17"/>
          <p:cNvSpPr txBox="1"/>
          <p:nvPr/>
        </p:nvSpPr>
        <p:spPr>
          <a:xfrm>
            <a:off x="55450" y="3074974"/>
            <a:ext cx="4460400" cy="1146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gn="ctr">
              <a:lnSpc>
                <a:spcPct val="115000"/>
              </a:lnSpc>
              <a:defRPr sz="1900">
                <a:solidFill>
                  <a:srgbClr val="000000"/>
                </a:solidFill>
                <a:latin typeface="Proxima Nova Semibold"/>
                <a:ea typeface="Proxima Nova Semibold"/>
                <a:cs typeface="Proxima Nova Semibold"/>
                <a:sym typeface="Proxima Nova Semibold"/>
              </a:defRPr>
            </a:pPr>
            <a:r>
              <a:t>Insufficient funding is a leading drawback to proper conservation efforts. </a:t>
            </a:r>
            <a:r>
              <a:rPr sz="800"/>
              <a:t>(Larson et al 2021)</a:t>
            </a:r>
          </a:p>
        </p:txBody>
      </p:sp>
      <p:sp>
        <p:nvSpPr>
          <p:cNvPr id="147" name="Google Shape;100;p17"/>
          <p:cNvSpPr txBox="1"/>
          <p:nvPr/>
        </p:nvSpPr>
        <p:spPr>
          <a:xfrm>
            <a:off x="4414875" y="2654925"/>
            <a:ext cx="4617601" cy="21024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nSpc>
                <a:spcPct val="115000"/>
              </a:lnSpc>
              <a:defRPr sz="1100">
                <a:solidFill>
                  <a:srgbClr val="FFFFFF"/>
                </a:solidFill>
                <a:latin typeface="Proxima Nova"/>
                <a:ea typeface="Proxima Nova"/>
                <a:cs typeface="Proxima Nova"/>
                <a:sym typeface="Proxima Nova"/>
              </a:defRPr>
            </a:pPr>
            <a:r>
              <a:t>“One of the most practical ways to do this would be to </a:t>
            </a:r>
            <a:r>
              <a:rPr b="1"/>
              <a:t>implement taxation on equipment that is exclusively used for outdoor recreation </a:t>
            </a:r>
            <a:r>
              <a:t>such as binoculars, tents, etc. </a:t>
            </a:r>
          </a:p>
          <a:p>
            <a:pPr algn="r">
              <a:spcBef>
                <a:spcPts val="1200"/>
              </a:spcBef>
              <a:defRPr sz="800">
                <a:solidFill>
                  <a:srgbClr val="FFFFFF"/>
                </a:solidFill>
                <a:latin typeface="Proxima Nova"/>
                <a:ea typeface="Proxima Nova"/>
                <a:cs typeface="Proxima Nova"/>
                <a:sym typeface="Proxima Nova"/>
              </a:defRPr>
            </a:pPr>
            <a:r>
              <a:t>Some other ways to do this would be to require folks to purchase hiking passes or something else that would give them access to the same areas hunters often use. </a:t>
            </a:r>
          </a:p>
          <a:p>
            <a:pPr algn="ctr">
              <a:lnSpc>
                <a:spcPct val="115000"/>
              </a:lnSpc>
              <a:spcBef>
                <a:spcPts val="1200"/>
              </a:spcBef>
              <a:defRPr sz="1000">
                <a:solidFill>
                  <a:srgbClr val="FFFFFF"/>
                </a:solidFill>
                <a:latin typeface="Proxima Nova"/>
                <a:ea typeface="Proxima Nova"/>
                <a:cs typeface="Proxima Nova"/>
                <a:sym typeface="Proxima Nova"/>
              </a:defRPr>
            </a:pPr>
            <a:r>
              <a:t>That being said, </a:t>
            </a:r>
            <a:r>
              <a:rPr sz="1200" b="1"/>
              <a:t>I think it's important that we keep outdoor activities accessible to folks from all economic classes, and I think a more nuanced approach will be necessary to truly 'solve' this.</a:t>
            </a:r>
            <a:r>
              <a:rPr sz="1200"/>
              <a:t>”</a:t>
            </a:r>
          </a:p>
        </p:txBody>
      </p:sp>
      <p:sp>
        <p:nvSpPr>
          <p:cNvPr id="148" name="Google Shape;101;p17"/>
          <p:cNvSpPr txBox="1"/>
          <p:nvPr/>
        </p:nvSpPr>
        <p:spPr>
          <a:xfrm>
            <a:off x="6521098" y="4462505"/>
            <a:ext cx="2537101" cy="309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r">
              <a:lnSpc>
                <a:spcPct val="115000"/>
              </a:lnSpc>
              <a:spcBef>
                <a:spcPts val="1200"/>
              </a:spcBef>
              <a:defRPr sz="800">
                <a:solidFill>
                  <a:srgbClr val="FFFFFF"/>
                </a:solidFill>
                <a:latin typeface="Proxima Nova"/>
                <a:ea typeface="Proxima Nova"/>
                <a:cs typeface="Proxima Nova"/>
                <a:sym typeface="Proxima Nova"/>
              </a:defRPr>
            </a:lvl1pPr>
          </a:lstStyle>
          <a:p>
            <a:r>
              <a:t>-Nate Wehr (Community Ecologist)</a:t>
            </a:r>
          </a:p>
        </p:txBody>
      </p:sp>
      <p:sp>
        <p:nvSpPr>
          <p:cNvPr id="149" name="Rectangle"/>
          <p:cNvSpPr/>
          <p:nvPr/>
        </p:nvSpPr>
        <p:spPr>
          <a:xfrm>
            <a:off x="160411" y="968329"/>
            <a:ext cx="7924542" cy="1720760"/>
          </a:xfrm>
          <a:prstGeom prst="rect">
            <a:avLst/>
          </a:prstGeom>
          <a:solidFill>
            <a:srgbClr val="FFFFFF"/>
          </a:solidFill>
          <a:ln w="25400">
            <a:solidFill>
              <a:schemeClr val="accent1"/>
            </a:solidFill>
          </a:ln>
        </p:spPr>
        <p:txBody>
          <a:bodyPr lIns="0" tIns="0" rIns="0" bIns="0"/>
          <a:lstStyle/>
          <a:p>
            <a:endParaRPr/>
          </a:p>
        </p:txBody>
      </p:sp>
      <p:sp>
        <p:nvSpPr>
          <p:cNvPr id="150" name="Google Shape;98;p17"/>
          <p:cNvSpPr txBox="1">
            <a:spLocks noGrp="1"/>
          </p:cNvSpPr>
          <p:nvPr>
            <p:ph type="body" sz="half" idx="1"/>
          </p:nvPr>
        </p:nvSpPr>
        <p:spPr>
          <a:xfrm>
            <a:off x="146081" y="955629"/>
            <a:ext cx="7953202" cy="1596326"/>
          </a:xfrm>
          <a:prstGeom prst="rect">
            <a:avLst/>
          </a:prstGeom>
        </p:spPr>
        <p:txBody>
          <a:bodyPr/>
          <a:lstStyle/>
          <a:p>
            <a:pPr marL="0" indent="0">
              <a:lnSpc>
                <a:spcPct val="103500"/>
              </a:lnSpc>
              <a:buSzTx/>
              <a:buNone/>
              <a:defRPr sz="900"/>
            </a:pPr>
            <a:r>
              <a:t>Non-hunter view : “Enshrining” hunting as a basis of conservation (Mahoney &amp; Jackson 2013)</a:t>
            </a:r>
            <a:endParaRPr sz="3900"/>
          </a:p>
          <a:p>
            <a:pPr marL="0" indent="0">
              <a:lnSpc>
                <a:spcPct val="103500"/>
              </a:lnSpc>
              <a:spcBef>
                <a:spcPts val="1200"/>
              </a:spcBef>
              <a:buSzTx/>
              <a:buNone/>
              <a:defRPr>
                <a:solidFill>
                  <a:srgbClr val="202729"/>
                </a:solidFill>
              </a:defRPr>
            </a:pPr>
            <a:r>
              <a:t>NAM lacks to include other participants of environment in their management: </a:t>
            </a:r>
            <a:endParaRPr sz="7500"/>
          </a:p>
          <a:p>
            <a:pPr indent="-317276">
              <a:lnSpc>
                <a:spcPct val="103500"/>
              </a:lnSpc>
              <a:spcBef>
                <a:spcPts val="1200"/>
              </a:spcBef>
              <a:buSzPct val="100000"/>
              <a:buChar char="-"/>
              <a:defRPr sz="1300"/>
            </a:pPr>
            <a:r>
              <a:t>Bird watchers </a:t>
            </a:r>
            <a:endParaRPr sz="5500"/>
          </a:p>
          <a:p>
            <a:pPr indent="-304576">
              <a:lnSpc>
                <a:spcPct val="103500"/>
              </a:lnSpc>
              <a:buSzPct val="100000"/>
              <a:buChar char="-"/>
              <a:defRPr sz="1100"/>
            </a:pPr>
            <a:r>
              <a:t>Eco-tourism drive:</a:t>
            </a:r>
            <a:endParaRPr sz="4700"/>
          </a:p>
          <a:p>
            <a:pPr marL="914400" lvl="1" indent="-298225">
              <a:lnSpc>
                <a:spcPct val="103500"/>
              </a:lnSpc>
              <a:buSzPct val="100000"/>
              <a:buChar char="-"/>
              <a:defRPr sz="1000"/>
            </a:pPr>
            <a:r>
              <a:t> Exploring new places &amp; landscapes, observing rare and endemic species &amp; charismatic megafauna </a:t>
            </a:r>
          </a:p>
        </p:txBody>
      </p:sp>
      <p:sp>
        <p:nvSpPr>
          <p:cNvPr id="151" name="Rectangle"/>
          <p:cNvSpPr/>
          <p:nvPr/>
        </p:nvSpPr>
        <p:spPr>
          <a:xfrm>
            <a:off x="212145" y="522117"/>
            <a:ext cx="4389477" cy="418516"/>
          </a:xfrm>
          <a:prstGeom prst="rect">
            <a:avLst/>
          </a:prstGeom>
          <a:solidFill>
            <a:srgbClr val="FFFFFF"/>
          </a:solidFill>
          <a:ln w="25400">
            <a:solidFill>
              <a:schemeClr val="accent1"/>
            </a:solidFill>
          </a:ln>
        </p:spPr>
        <p:txBody>
          <a:bodyPr lIns="0" tIns="0" rIns="0" bIns="0"/>
          <a:lstStyle/>
          <a:p>
            <a:endParaRPr/>
          </a:p>
        </p:txBody>
      </p:sp>
      <p:sp>
        <p:nvSpPr>
          <p:cNvPr id="152" name="Google Shape;96;p17"/>
          <p:cNvSpPr txBox="1">
            <a:spLocks noGrp="1"/>
          </p:cNvSpPr>
          <p:nvPr>
            <p:ph type="title"/>
          </p:nvPr>
        </p:nvSpPr>
        <p:spPr>
          <a:xfrm>
            <a:off x="311700" y="445025"/>
            <a:ext cx="4561200" cy="572701"/>
          </a:xfrm>
          <a:prstGeom prst="rect">
            <a:avLst/>
          </a:prstGeom>
        </p:spPr>
        <p:txBody>
          <a:bodyPr/>
          <a:lstStyle>
            <a:lvl1pPr>
              <a:defRPr sz="2500"/>
            </a:lvl1pPr>
          </a:lstStyle>
          <a:p>
            <a:r>
              <a:t>Social/Economic Perspective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Google Shape;106;p18" descr="Google Shape;106;p18"/>
          <p:cNvPicPr>
            <a:picLocks noChangeAspect="1"/>
          </p:cNvPicPr>
          <p:nvPr/>
        </p:nvPicPr>
        <p:blipFill>
          <a:blip r:embed="rId2"/>
          <a:stretch>
            <a:fillRect/>
          </a:stretch>
        </p:blipFill>
        <p:spPr>
          <a:xfrm>
            <a:off x="4752299" y="4055150"/>
            <a:ext cx="1083227" cy="968601"/>
          </a:xfrm>
          <a:prstGeom prst="rect">
            <a:avLst/>
          </a:prstGeom>
          <a:ln w="12700">
            <a:miter lim="400000"/>
          </a:ln>
        </p:spPr>
      </p:pic>
      <p:pic>
        <p:nvPicPr>
          <p:cNvPr id="157" name="Google Shape;107;p18" descr="Google Shape;107;p18"/>
          <p:cNvPicPr>
            <a:picLocks noChangeAspect="1"/>
          </p:cNvPicPr>
          <p:nvPr/>
        </p:nvPicPr>
        <p:blipFill>
          <a:blip r:embed="rId3"/>
          <a:stretch>
            <a:fillRect/>
          </a:stretch>
        </p:blipFill>
        <p:spPr>
          <a:xfrm>
            <a:off x="1924824" y="3872738"/>
            <a:ext cx="2319001" cy="1333426"/>
          </a:xfrm>
          <a:prstGeom prst="rect">
            <a:avLst/>
          </a:prstGeom>
          <a:ln w="12700">
            <a:miter lim="400000"/>
          </a:ln>
        </p:spPr>
      </p:pic>
      <p:pic>
        <p:nvPicPr>
          <p:cNvPr id="158" name="Google Shape;108;p18" descr="Google Shape;108;p18"/>
          <p:cNvPicPr>
            <a:picLocks noChangeAspect="1"/>
          </p:cNvPicPr>
          <p:nvPr/>
        </p:nvPicPr>
        <p:blipFill>
          <a:blip r:embed="rId4"/>
          <a:stretch>
            <a:fillRect/>
          </a:stretch>
        </p:blipFill>
        <p:spPr>
          <a:xfrm>
            <a:off x="45349" y="2079371"/>
            <a:ext cx="1752277" cy="1638976"/>
          </a:xfrm>
          <a:prstGeom prst="rect">
            <a:avLst/>
          </a:prstGeom>
          <a:ln w="12700">
            <a:miter lim="400000"/>
          </a:ln>
        </p:spPr>
      </p:pic>
      <p:pic>
        <p:nvPicPr>
          <p:cNvPr id="159" name="Google Shape;109;p18" descr="Google Shape;109;p18"/>
          <p:cNvPicPr>
            <a:picLocks noChangeAspect="1"/>
          </p:cNvPicPr>
          <p:nvPr/>
        </p:nvPicPr>
        <p:blipFill>
          <a:blip r:embed="rId5"/>
          <a:stretch>
            <a:fillRect/>
          </a:stretch>
        </p:blipFill>
        <p:spPr>
          <a:xfrm>
            <a:off x="4862524" y="84299"/>
            <a:ext cx="2119301" cy="1690667"/>
          </a:xfrm>
          <a:prstGeom prst="rect">
            <a:avLst/>
          </a:prstGeom>
          <a:ln w="12700">
            <a:miter lim="400000"/>
          </a:ln>
        </p:spPr>
      </p:pic>
      <p:pic>
        <p:nvPicPr>
          <p:cNvPr id="160" name="Google Shape;110;p18" descr="Google Shape;110;p18"/>
          <p:cNvPicPr>
            <a:picLocks noChangeAspect="1"/>
          </p:cNvPicPr>
          <p:nvPr/>
        </p:nvPicPr>
        <p:blipFill>
          <a:blip r:embed="rId6"/>
          <a:stretch>
            <a:fillRect/>
          </a:stretch>
        </p:blipFill>
        <p:spPr>
          <a:xfrm>
            <a:off x="6936475" y="84300"/>
            <a:ext cx="2119300" cy="2072623"/>
          </a:xfrm>
          <a:prstGeom prst="rect">
            <a:avLst/>
          </a:prstGeom>
          <a:ln w="12700">
            <a:miter lim="400000"/>
          </a:ln>
        </p:spPr>
      </p:pic>
      <p:sp>
        <p:nvSpPr>
          <p:cNvPr id="161" name="Google Shape;111;p18"/>
          <p:cNvSpPr txBox="1">
            <a:spLocks noGrp="1"/>
          </p:cNvSpPr>
          <p:nvPr>
            <p:ph type="title"/>
          </p:nvPr>
        </p:nvSpPr>
        <p:spPr>
          <a:xfrm>
            <a:off x="311699" y="445025"/>
            <a:ext cx="8520602" cy="572701"/>
          </a:xfrm>
          <a:prstGeom prst="rect">
            <a:avLst/>
          </a:prstGeom>
        </p:spPr>
        <p:txBody>
          <a:bodyPr/>
          <a:lstStyle>
            <a:lvl1pPr>
              <a:defRPr sz="2500"/>
            </a:lvl1pPr>
          </a:lstStyle>
          <a:p>
            <a:r>
              <a:t>Political Perspective</a:t>
            </a:r>
          </a:p>
        </p:txBody>
      </p:sp>
      <p:sp>
        <p:nvSpPr>
          <p:cNvPr id="162" name="Google Shape;113;p18"/>
          <p:cNvSpPr txBox="1"/>
          <p:nvPr/>
        </p:nvSpPr>
        <p:spPr>
          <a:xfrm>
            <a:off x="85849" y="4715950"/>
            <a:ext cx="5605202" cy="309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defRPr sz="800">
                <a:solidFill>
                  <a:srgbClr val="000000"/>
                </a:solidFill>
                <a:latin typeface="Proxima Nova"/>
                <a:ea typeface="Proxima Nova"/>
                <a:cs typeface="Proxima Nova"/>
                <a:sym typeface="Proxima Nova"/>
              </a:defRPr>
            </a:pPr>
            <a:r>
              <a:t>Image sources: </a:t>
            </a:r>
            <a:r>
              <a:rPr u="sng">
                <a:solidFill>
                  <a:schemeClr val="accent5"/>
                </a:solidFill>
                <a:uFill>
                  <a:solidFill>
                    <a:schemeClr val="accent5"/>
                  </a:solidFill>
                </a:uFill>
                <a:hlinkClick r:id="rId7"/>
              </a:rPr>
              <a:t>http://clipart-library.com/free/deer-transparent-background.html</a:t>
            </a:r>
            <a:r>
              <a:t> ; </a:t>
            </a:r>
            <a:r>
              <a:rPr u="sng">
                <a:solidFill>
                  <a:schemeClr val="accent5"/>
                </a:solidFill>
                <a:uFill>
                  <a:solidFill>
                    <a:schemeClr val="accent5"/>
                  </a:solidFill>
                </a:uFill>
                <a:hlinkClick r:id="rId8"/>
              </a:rPr>
              <a:t>https://www.pngmart.com/image/350160</a:t>
            </a:r>
            <a:r>
              <a:t> </a:t>
            </a:r>
          </a:p>
        </p:txBody>
      </p:sp>
      <p:sp>
        <p:nvSpPr>
          <p:cNvPr id="163" name="Google Shape;114;p18"/>
          <p:cNvSpPr txBox="1"/>
          <p:nvPr/>
        </p:nvSpPr>
        <p:spPr>
          <a:xfrm>
            <a:off x="1081374" y="2156924"/>
            <a:ext cx="7666502" cy="614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17500">
              <a:buClr>
                <a:srgbClr val="000000"/>
              </a:buClr>
              <a:buSzPts val="1400"/>
              <a:buFont typeface="Proxima Nova"/>
              <a:buChar char="-"/>
              <a:defRPr>
                <a:solidFill>
                  <a:srgbClr val="000000"/>
                </a:solidFill>
                <a:latin typeface="Proxima Nova Semibold"/>
                <a:ea typeface="Proxima Nova Semibold"/>
                <a:cs typeface="Proxima Nova Semibold"/>
                <a:sym typeface="Proxima Nova Semibold"/>
              </a:defRPr>
            </a:lvl1pPr>
          </a:lstStyle>
          <a:p>
            <a:r>
              <a:t>Diction of the doctrine manifests further anthropocentric aspects as objectifying hunted animals as a resource to extract (Eichler &amp; Baumeister, 2018)</a:t>
            </a:r>
          </a:p>
        </p:txBody>
      </p:sp>
      <p:sp>
        <p:nvSpPr>
          <p:cNvPr id="164" name="Rectangle"/>
          <p:cNvSpPr/>
          <p:nvPr/>
        </p:nvSpPr>
        <p:spPr>
          <a:xfrm>
            <a:off x="368914" y="3153533"/>
            <a:ext cx="2211174" cy="683498"/>
          </a:xfrm>
          <a:prstGeom prst="rect">
            <a:avLst/>
          </a:prstGeom>
          <a:solidFill>
            <a:srgbClr val="FFFFFF"/>
          </a:solidFill>
          <a:ln w="12700">
            <a:miter lim="400000"/>
          </a:ln>
        </p:spPr>
        <p:txBody>
          <a:bodyPr lIns="0" tIns="0" rIns="0" bIns="0"/>
          <a:lstStyle/>
          <a:p>
            <a:endParaRPr/>
          </a:p>
        </p:txBody>
      </p:sp>
      <p:sp>
        <p:nvSpPr>
          <p:cNvPr id="165" name="Google Shape;112;p18"/>
          <p:cNvSpPr txBox="1">
            <a:spLocks noGrp="1"/>
          </p:cNvSpPr>
          <p:nvPr>
            <p:ph type="body" idx="1"/>
          </p:nvPr>
        </p:nvSpPr>
        <p:spPr>
          <a:xfrm>
            <a:off x="362877" y="1222681"/>
            <a:ext cx="8520602" cy="3168385"/>
          </a:xfrm>
          <a:prstGeom prst="rect">
            <a:avLst/>
          </a:prstGeom>
        </p:spPr>
        <p:txBody>
          <a:bodyPr/>
          <a:lstStyle/>
          <a:p>
            <a:pPr marL="0" indent="0" defTabSz="841247">
              <a:buSzTx/>
              <a:buNone/>
              <a:defRPr sz="1656"/>
            </a:pPr>
            <a:r>
              <a:t>Wildlife are currently independently managed as a species, </a:t>
            </a:r>
          </a:p>
          <a:p>
            <a:pPr marL="0" indent="420623" defTabSz="841247">
              <a:spcBef>
                <a:spcPts val="1100"/>
              </a:spcBef>
              <a:buSzTx/>
              <a:buNone/>
              <a:defRPr sz="1656"/>
            </a:pPr>
            <a:r>
              <a:t>rather than fit within the larger context of their ecosystems and interactions. </a:t>
            </a:r>
          </a:p>
          <a:p>
            <a:pPr marL="0" indent="420623" defTabSz="841247">
              <a:spcBef>
                <a:spcPts val="1100"/>
              </a:spcBef>
              <a:buSzTx/>
              <a:buNone/>
              <a:defRPr sz="1656"/>
            </a:pPr>
            <a:endParaRPr sz="1196"/>
          </a:p>
          <a:p>
            <a:pPr marL="0" indent="420623" defTabSz="841247">
              <a:spcBef>
                <a:spcPts val="1100"/>
              </a:spcBef>
              <a:buSzTx/>
              <a:buNone/>
              <a:defRPr sz="1656"/>
            </a:pPr>
            <a:endParaRPr sz="1196"/>
          </a:p>
          <a:p>
            <a:pPr marL="0" indent="420623" defTabSz="841247">
              <a:spcBef>
                <a:spcPts val="1100"/>
              </a:spcBef>
              <a:buSzTx/>
              <a:buNone/>
              <a:defRPr sz="1196"/>
            </a:pPr>
            <a:endParaRPr sz="1196"/>
          </a:p>
          <a:p>
            <a:pPr marL="0" indent="420623" defTabSz="841247">
              <a:spcBef>
                <a:spcPts val="1100"/>
              </a:spcBef>
              <a:buSzTx/>
              <a:buNone/>
              <a:defRPr sz="1196"/>
            </a:pPr>
            <a:r>
              <a:t>“</a:t>
            </a:r>
            <a:r>
              <a:rPr>
                <a:solidFill>
                  <a:srgbClr val="202729"/>
                </a:solidFill>
              </a:rPr>
              <a:t> By focusing on a handful of important game species, we may be taking away funding or other resources from conservation efforts that could benefit non-game species. </a:t>
            </a:r>
            <a:r>
              <a:rPr b="1">
                <a:solidFill>
                  <a:srgbClr val="202729"/>
                </a:solidFill>
              </a:rPr>
              <a:t>However, game species often require large tracts of land to support them, and these large tracts can indirectly benefit non-game species.</a:t>
            </a:r>
            <a:r>
              <a:rPr>
                <a:solidFill>
                  <a:srgbClr val="202729"/>
                </a:solidFill>
              </a:rPr>
              <a:t>”</a:t>
            </a:r>
          </a:p>
          <a:p>
            <a:pPr marL="420623" indent="-286258" algn="r" defTabSz="841247">
              <a:spcBef>
                <a:spcPts val="1100"/>
              </a:spcBef>
              <a:buClr>
                <a:srgbClr val="202729"/>
              </a:buClr>
              <a:buSzPts val="1100"/>
              <a:buChar char="-"/>
              <a:defRPr sz="1196">
                <a:solidFill>
                  <a:srgbClr val="202729"/>
                </a:solidFill>
              </a:defRPr>
            </a:pPr>
            <a:r>
              <a:t>Nate Wehr (Community Ecologist)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Google Shape;119;p19" descr="Google Shape;119;p19"/>
          <p:cNvPicPr>
            <a:picLocks noChangeAspect="1"/>
          </p:cNvPicPr>
          <p:nvPr/>
        </p:nvPicPr>
        <p:blipFill>
          <a:blip r:embed="rId2"/>
          <a:stretch>
            <a:fillRect/>
          </a:stretch>
        </p:blipFill>
        <p:spPr>
          <a:xfrm>
            <a:off x="4304824" y="490899"/>
            <a:ext cx="4743601" cy="3903976"/>
          </a:xfrm>
          <a:prstGeom prst="rect">
            <a:avLst/>
          </a:prstGeom>
          <a:ln w="12700">
            <a:miter lim="400000"/>
          </a:ln>
        </p:spPr>
      </p:pic>
      <p:sp>
        <p:nvSpPr>
          <p:cNvPr id="168" name="Google Shape;120;p19"/>
          <p:cNvSpPr/>
          <p:nvPr/>
        </p:nvSpPr>
        <p:spPr>
          <a:xfrm>
            <a:off x="62358" y="90125"/>
            <a:ext cx="4114342" cy="1538878"/>
          </a:xfrm>
          <a:custGeom>
            <a:avLst/>
            <a:gdLst/>
            <a:ahLst/>
            <a:cxnLst>
              <a:cxn ang="0">
                <a:pos x="wd2" y="hd2"/>
              </a:cxn>
              <a:cxn ang="5400000">
                <a:pos x="wd2" y="hd2"/>
              </a:cxn>
              <a:cxn ang="10800000">
                <a:pos x="wd2" y="hd2"/>
              </a:cxn>
              <a:cxn ang="16200000">
                <a:pos x="wd2" y="hd2"/>
              </a:cxn>
            </a:cxnLst>
            <a:rect l="0" t="0" r="r" b="b"/>
            <a:pathLst>
              <a:path w="21600" h="21600" extrusionOk="0">
                <a:moveTo>
                  <a:pt x="399" y="0"/>
                </a:moveTo>
                <a:lnTo>
                  <a:pt x="21600" y="0"/>
                </a:lnTo>
                <a:lnTo>
                  <a:pt x="21600" y="16831"/>
                </a:lnTo>
                <a:lnTo>
                  <a:pt x="9233" y="16831"/>
                </a:lnTo>
                <a:lnTo>
                  <a:pt x="0" y="21600"/>
                </a:lnTo>
                <a:lnTo>
                  <a:pt x="3933" y="16831"/>
                </a:lnTo>
                <a:lnTo>
                  <a:pt x="399" y="16831"/>
                </a:lnTo>
                <a:lnTo>
                  <a:pt x="399" y="9818"/>
                </a:lnTo>
                <a:close/>
              </a:path>
            </a:pathLst>
          </a:custGeom>
          <a:solidFill>
            <a:srgbClr val="63D297"/>
          </a:solidFill>
          <a:ln>
            <a:solidFill>
              <a:srgbClr val="4BA173"/>
            </a:solidFill>
          </a:ln>
        </p:spPr>
        <p:txBody>
          <a:bodyPr lIns="0" tIns="0" rIns="0" bIns="0" anchor="ctr"/>
          <a:lstStyle/>
          <a:p>
            <a:pPr>
              <a:defRPr>
                <a:solidFill>
                  <a:srgbClr val="000000"/>
                </a:solidFill>
              </a:defRPr>
            </a:pPr>
            <a:endParaRPr/>
          </a:p>
        </p:txBody>
      </p:sp>
      <p:sp>
        <p:nvSpPr>
          <p:cNvPr id="169" name="Google Shape;121;p19"/>
          <p:cNvSpPr txBox="1">
            <a:spLocks noGrp="1"/>
          </p:cNvSpPr>
          <p:nvPr>
            <p:ph type="title"/>
          </p:nvPr>
        </p:nvSpPr>
        <p:spPr>
          <a:xfrm>
            <a:off x="-62782" y="1644953"/>
            <a:ext cx="4364623" cy="767401"/>
          </a:xfrm>
          <a:prstGeom prst="rect">
            <a:avLst/>
          </a:prstGeom>
        </p:spPr>
        <p:txBody>
          <a:bodyPr/>
          <a:lstStyle/>
          <a:p>
            <a:pPr algn="ctr" defTabSz="786384">
              <a:lnSpc>
                <a:spcPct val="115000"/>
              </a:lnSpc>
              <a:defRPr sz="1634" b="1" u="sng">
                <a:solidFill>
                  <a:srgbClr val="4BA173"/>
                </a:solidFill>
              </a:defRPr>
            </a:pPr>
            <a:r>
              <a:t>Indigenous-led stewardship is an example of </a:t>
            </a:r>
          </a:p>
          <a:p>
            <a:pPr algn="ctr" defTabSz="786384">
              <a:lnSpc>
                <a:spcPct val="115000"/>
              </a:lnSpc>
              <a:defRPr sz="1634" b="1" u="sng">
                <a:solidFill>
                  <a:srgbClr val="4BA173"/>
                </a:solidFill>
              </a:defRPr>
            </a:pPr>
            <a:r>
              <a:t>what wildlife management could be </a:t>
            </a:r>
          </a:p>
        </p:txBody>
      </p:sp>
      <p:sp>
        <p:nvSpPr>
          <p:cNvPr id="170" name="Google Shape;122;p19"/>
          <p:cNvSpPr txBox="1">
            <a:spLocks noGrp="1"/>
          </p:cNvSpPr>
          <p:nvPr>
            <p:ph type="body" sz="half" idx="1"/>
          </p:nvPr>
        </p:nvSpPr>
        <p:spPr>
          <a:xfrm>
            <a:off x="171198" y="2457082"/>
            <a:ext cx="3896662" cy="2543890"/>
          </a:xfrm>
          <a:prstGeom prst="rect">
            <a:avLst/>
          </a:prstGeom>
        </p:spPr>
        <p:txBody>
          <a:bodyPr/>
          <a:lstStyle/>
          <a:p>
            <a:pPr marL="0" indent="0" defTabSz="658368">
              <a:buSzTx/>
              <a:buNone/>
              <a:defRPr sz="1008" b="1">
                <a:solidFill>
                  <a:srgbClr val="4BA173"/>
                </a:solidFill>
              </a:defRPr>
            </a:pPr>
            <a:r>
              <a:t>Considering their grounded values towards:</a:t>
            </a:r>
          </a:p>
          <a:p>
            <a:pPr marL="0" indent="0" defTabSz="658368">
              <a:buSzTx/>
              <a:buNone/>
              <a:defRPr sz="1296"/>
            </a:pPr>
            <a:endParaRPr sz="1008" b="1">
              <a:solidFill>
                <a:srgbClr val="4BA173"/>
              </a:solidFill>
            </a:endParaRPr>
          </a:p>
          <a:p>
            <a:pPr marL="329184" indent="-222068" defTabSz="658368">
              <a:lnSpc>
                <a:spcPct val="150000"/>
              </a:lnSpc>
              <a:buClr>
                <a:srgbClr val="4BA173"/>
              </a:buClr>
              <a:buSzPts val="800"/>
              <a:buChar char="-"/>
              <a:defRPr sz="864" b="1">
                <a:solidFill>
                  <a:srgbClr val="4BA173"/>
                </a:solidFill>
              </a:defRPr>
            </a:pPr>
            <a:r>
              <a:t>Being inspired by a intimate relationship to wildlife &amp; their habitats</a:t>
            </a:r>
          </a:p>
          <a:p>
            <a:pPr marL="329184" indent="-222068" defTabSz="658368">
              <a:lnSpc>
                <a:spcPct val="150000"/>
              </a:lnSpc>
              <a:buClr>
                <a:srgbClr val="4BA173"/>
              </a:buClr>
              <a:buSzPts val="800"/>
              <a:buChar char="-"/>
              <a:defRPr sz="864" b="1">
                <a:solidFill>
                  <a:srgbClr val="4BA173"/>
                </a:solidFill>
              </a:defRPr>
            </a:pPr>
            <a:r>
              <a:t>Informed by knowledge and values derived from long history of that relationship</a:t>
            </a:r>
          </a:p>
          <a:p>
            <a:pPr marL="329184" indent="-222068" defTabSz="658368">
              <a:lnSpc>
                <a:spcPct val="150000"/>
              </a:lnSpc>
              <a:buClr>
                <a:srgbClr val="4BA173"/>
              </a:buClr>
              <a:buSzPts val="800"/>
              <a:buChar char="-"/>
              <a:defRPr sz="864" b="1">
                <a:solidFill>
                  <a:srgbClr val="4BA173"/>
                </a:solidFill>
              </a:defRPr>
            </a:pPr>
            <a:r>
              <a:t>Complemented by new advancing science</a:t>
            </a:r>
          </a:p>
          <a:p>
            <a:pPr marL="329184" indent="-222068" defTabSz="658368">
              <a:lnSpc>
                <a:spcPct val="150000"/>
              </a:lnSpc>
              <a:buClr>
                <a:srgbClr val="4BA173"/>
              </a:buClr>
              <a:buSzPts val="800"/>
              <a:buChar char="-"/>
              <a:defRPr sz="864" b="1">
                <a:solidFill>
                  <a:srgbClr val="4BA173"/>
                </a:solidFill>
              </a:defRPr>
            </a:pPr>
            <a:r>
              <a:t>Overseen by individuals who live in the area and bare the consequences of management directly</a:t>
            </a:r>
          </a:p>
          <a:p>
            <a:pPr marL="329184" indent="-222068" defTabSz="658368">
              <a:lnSpc>
                <a:spcPct val="150000"/>
              </a:lnSpc>
              <a:buClr>
                <a:srgbClr val="4BA173"/>
              </a:buClr>
              <a:buSzPts val="800"/>
              <a:buChar char="-"/>
              <a:defRPr sz="864" b="1">
                <a:solidFill>
                  <a:srgbClr val="4BA173"/>
                </a:solidFill>
              </a:defRPr>
            </a:pPr>
            <a:r>
              <a:t>Individuals who uphold that their decisions impact their, and the world’s children, and their children’s children </a:t>
            </a:r>
          </a:p>
          <a:p>
            <a:pPr marL="0" indent="329184" algn="r" defTabSz="658368">
              <a:buSzTx/>
              <a:buNone/>
              <a:defRPr sz="864" b="1">
                <a:solidFill>
                  <a:srgbClr val="FFFFFF"/>
                </a:solidFill>
              </a:defRPr>
            </a:pPr>
            <a:r>
              <a:t>(Artelle 2019)</a:t>
            </a:r>
          </a:p>
        </p:txBody>
      </p:sp>
      <p:sp>
        <p:nvSpPr>
          <p:cNvPr id="171" name="Google Shape;123;p19"/>
          <p:cNvSpPr txBox="1"/>
          <p:nvPr/>
        </p:nvSpPr>
        <p:spPr>
          <a:xfrm>
            <a:off x="110729" y="93361"/>
            <a:ext cx="4017601" cy="1348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457200">
              <a:lnSpc>
                <a:spcPct val="115000"/>
              </a:lnSpc>
              <a:defRPr sz="1300">
                <a:solidFill>
                  <a:schemeClr val="accent3"/>
                </a:solidFill>
                <a:latin typeface="Proxima Nova"/>
                <a:ea typeface="Proxima Nova"/>
                <a:cs typeface="Proxima Nova"/>
                <a:sym typeface="Proxima Nova"/>
              </a:defRPr>
            </a:pPr>
            <a:r>
              <a:t>“...</a:t>
            </a:r>
            <a:r>
              <a:rPr sz="1100">
                <a:solidFill>
                  <a:srgbClr val="000000"/>
                </a:solidFill>
              </a:rPr>
              <a:t>this agreement (CITES) and others are often very messy and</a:t>
            </a:r>
            <a:r>
              <a:rPr sz="1500">
                <a:solidFill>
                  <a:srgbClr val="000000"/>
                </a:solidFill>
              </a:rPr>
              <a:t> </a:t>
            </a:r>
            <a:r>
              <a:rPr sz="1400" b="1">
                <a:solidFill>
                  <a:srgbClr val="000000"/>
                </a:solidFill>
              </a:rPr>
              <a:t>far more politically-driven than what would best benefit wildlife.</a:t>
            </a:r>
            <a:r>
              <a:rPr sz="1500">
                <a:solidFill>
                  <a:srgbClr val="000000"/>
                </a:solidFill>
              </a:rPr>
              <a:t>”</a:t>
            </a:r>
            <a:endParaRPr sz="1700"/>
          </a:p>
        </p:txBody>
      </p:sp>
      <p:sp>
        <p:nvSpPr>
          <p:cNvPr id="172" name="Google Shape;124;p19"/>
          <p:cNvSpPr txBox="1"/>
          <p:nvPr/>
        </p:nvSpPr>
        <p:spPr>
          <a:xfrm>
            <a:off x="1635924" y="838749"/>
            <a:ext cx="2301301" cy="39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defRPr>
                <a:solidFill>
                  <a:srgbClr val="000000"/>
                </a:solidFill>
                <a:latin typeface="Proxima Nova"/>
                <a:ea typeface="Proxima Nova"/>
                <a:cs typeface="Proxima Nova"/>
                <a:sym typeface="Proxima Nova"/>
              </a:defRPr>
            </a:pPr>
            <a:r>
              <a:t>-Nate Wehr </a:t>
            </a:r>
            <a:r>
              <a:rPr sz="900"/>
              <a:t>(Community Ecologist)</a:t>
            </a:r>
          </a:p>
        </p:txBody>
      </p:sp>
      <p:sp>
        <p:nvSpPr>
          <p:cNvPr id="173" name="Google Shape;125;p19"/>
          <p:cNvSpPr txBox="1"/>
          <p:nvPr/>
        </p:nvSpPr>
        <p:spPr>
          <a:xfrm>
            <a:off x="5990099" y="4767600"/>
            <a:ext cx="3153901" cy="309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defRPr sz="800">
                <a:solidFill>
                  <a:srgbClr val="000000"/>
                </a:solidFill>
                <a:latin typeface="Proxima Nova"/>
                <a:ea typeface="Proxima Nova"/>
                <a:cs typeface="Proxima Nova"/>
                <a:sym typeface="Proxima Nova"/>
              </a:defRPr>
            </a:pPr>
            <a:r>
              <a:t>Image source: </a:t>
            </a:r>
            <a:r>
              <a:rPr u="sng">
                <a:solidFill>
                  <a:schemeClr val="accent5"/>
                </a:solidFill>
                <a:uFill>
                  <a:solidFill>
                    <a:schemeClr val="accent5"/>
                  </a:solidFill>
                </a:uFill>
                <a:hlinkClick r:id="rId3"/>
              </a:rPr>
              <a:t>https://www.haudenosauneeconfederacy.com/</a:t>
            </a:r>
            <a:r>
              <a:t>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3D297"/>
        </a:solidFill>
        <a:effectLst/>
      </p:bgPr>
    </p:bg>
    <p:spTree>
      <p:nvGrpSpPr>
        <p:cNvPr id="1" name=""/>
        <p:cNvGrpSpPr/>
        <p:nvPr/>
      </p:nvGrpSpPr>
      <p:grpSpPr>
        <a:xfrm>
          <a:off x="0" y="0"/>
          <a:ext cx="0" cy="0"/>
          <a:chOff x="0" y="0"/>
          <a:chExt cx="0" cy="0"/>
        </a:xfrm>
      </p:grpSpPr>
      <p:pic>
        <p:nvPicPr>
          <p:cNvPr id="175" name="Google Shape;130;p20" descr="Google Shape;130;p20"/>
          <p:cNvPicPr>
            <a:picLocks noChangeAspect="1"/>
          </p:cNvPicPr>
          <p:nvPr/>
        </p:nvPicPr>
        <p:blipFill>
          <a:blip r:embed="rId3"/>
          <a:stretch>
            <a:fillRect/>
          </a:stretch>
        </p:blipFill>
        <p:spPr>
          <a:xfrm>
            <a:off x="1324149" y="438999"/>
            <a:ext cx="6495703" cy="4265502"/>
          </a:xfrm>
          <a:prstGeom prst="rect">
            <a:avLst/>
          </a:prstGeom>
          <a:ln w="12700">
            <a:miter lim="400000"/>
          </a:ln>
        </p:spPr>
      </p:pic>
      <p:sp>
        <p:nvSpPr>
          <p:cNvPr id="176" name="Google Shape;133;p20"/>
          <p:cNvSpPr txBox="1"/>
          <p:nvPr/>
        </p:nvSpPr>
        <p:spPr>
          <a:xfrm>
            <a:off x="124775" y="4210799"/>
            <a:ext cx="8739900" cy="7975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nSpc>
                <a:spcPct val="115000"/>
              </a:lnSpc>
              <a:defRPr sz="1300">
                <a:solidFill>
                  <a:srgbClr val="FFFFFF"/>
                </a:solidFill>
                <a:latin typeface="Proxima Nova Semibold"/>
                <a:ea typeface="Proxima Nova Semibold"/>
                <a:cs typeface="Proxima Nova Semibold"/>
                <a:sym typeface="Proxima Nova Semibold"/>
              </a:defRPr>
            </a:pPr>
            <a:r>
              <a:rPr dirty="0"/>
              <a:t>Neil Patterson introduced the idea of a bi-focal view on how we observe the environment </a:t>
            </a:r>
          </a:p>
          <a:p>
            <a:pPr>
              <a:lnSpc>
                <a:spcPct val="115000"/>
              </a:lnSpc>
              <a:spcBef>
                <a:spcPts val="1200"/>
              </a:spcBef>
              <a:defRPr sz="1500" b="1">
                <a:solidFill>
                  <a:srgbClr val="FFFFFF"/>
                </a:solidFill>
                <a:latin typeface="Proxima Nova"/>
                <a:ea typeface="Proxima Nova"/>
                <a:cs typeface="Proxima Nova"/>
                <a:sym typeface="Proxima Nova"/>
              </a:defRPr>
            </a:pPr>
            <a:r>
              <a:rPr dirty="0"/>
              <a:t>Why stop there?</a:t>
            </a:r>
          </a:p>
        </p:txBody>
      </p:sp>
      <p:sp>
        <p:nvSpPr>
          <p:cNvPr id="177" name="Google Shape;134;p20"/>
          <p:cNvSpPr txBox="1"/>
          <p:nvPr/>
        </p:nvSpPr>
        <p:spPr>
          <a:xfrm>
            <a:off x="5314800" y="4748074"/>
            <a:ext cx="3829201" cy="284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defRPr sz="700">
                <a:solidFill>
                  <a:srgbClr val="000000"/>
                </a:solidFill>
                <a:latin typeface="Proxima Nova"/>
                <a:ea typeface="Proxima Nova"/>
                <a:cs typeface="Proxima Nova"/>
                <a:sym typeface="Proxima Nova"/>
              </a:defRPr>
            </a:pPr>
            <a:r>
              <a:t>Image source: John D Dawson Art </a:t>
            </a:r>
            <a:r>
              <a:rPr u="sng">
                <a:solidFill>
                  <a:schemeClr val="accent5"/>
                </a:solidFill>
                <a:uFill>
                  <a:solidFill>
                    <a:schemeClr val="accent5"/>
                  </a:solidFill>
                </a:uFill>
                <a:hlinkClick r:id="rId4"/>
              </a:rPr>
              <a:t>https://ferrebeekeeper.wordpress.com/tag/john-d-dawson/</a:t>
            </a:r>
            <a:r>
              <a:t> </a:t>
            </a:r>
          </a:p>
        </p:txBody>
      </p:sp>
      <p:sp>
        <p:nvSpPr>
          <p:cNvPr id="178" name="Rectangle"/>
          <p:cNvSpPr/>
          <p:nvPr/>
        </p:nvSpPr>
        <p:spPr>
          <a:xfrm>
            <a:off x="1573306" y="1955502"/>
            <a:ext cx="6037729" cy="547301"/>
          </a:xfrm>
          <a:prstGeom prst="rect">
            <a:avLst/>
          </a:prstGeom>
          <a:solidFill>
            <a:srgbClr val="FFFFFF"/>
          </a:solidFill>
          <a:ln w="25400">
            <a:solidFill>
              <a:schemeClr val="accent1"/>
            </a:solidFill>
          </a:ln>
        </p:spPr>
        <p:txBody>
          <a:bodyPr lIns="0" tIns="0" rIns="0" bIns="0"/>
          <a:lstStyle/>
          <a:p>
            <a:endParaRPr/>
          </a:p>
        </p:txBody>
      </p:sp>
      <p:sp>
        <p:nvSpPr>
          <p:cNvPr id="179" name="Rectangle"/>
          <p:cNvSpPr/>
          <p:nvPr/>
        </p:nvSpPr>
        <p:spPr>
          <a:xfrm>
            <a:off x="1300884" y="2540215"/>
            <a:ext cx="6525284" cy="774563"/>
          </a:xfrm>
          <a:prstGeom prst="rect">
            <a:avLst/>
          </a:prstGeom>
          <a:solidFill>
            <a:srgbClr val="FFFFFF"/>
          </a:solidFill>
          <a:ln w="25400">
            <a:solidFill>
              <a:schemeClr val="accent1"/>
            </a:solidFill>
          </a:ln>
        </p:spPr>
        <p:txBody>
          <a:bodyPr lIns="0" tIns="0" rIns="0" bIns="0"/>
          <a:lstStyle/>
          <a:p>
            <a:endParaRPr/>
          </a:p>
        </p:txBody>
      </p:sp>
      <p:sp>
        <p:nvSpPr>
          <p:cNvPr id="180" name="Google Shape;132;p20"/>
          <p:cNvSpPr txBox="1">
            <a:spLocks noGrp="1"/>
          </p:cNvSpPr>
          <p:nvPr>
            <p:ph type="body" sz="half" idx="1"/>
          </p:nvPr>
        </p:nvSpPr>
        <p:spPr>
          <a:xfrm>
            <a:off x="1300883" y="1967513"/>
            <a:ext cx="6627601" cy="1777201"/>
          </a:xfrm>
          <a:prstGeom prst="rect">
            <a:avLst/>
          </a:prstGeom>
        </p:spPr>
        <p:txBody>
          <a:bodyPr/>
          <a:lstStyle/>
          <a:p>
            <a:pPr marL="0" indent="0" algn="ctr">
              <a:buSzTx/>
              <a:buNone/>
              <a:defRPr sz="2100" b="1"/>
            </a:pPr>
            <a:r>
              <a:t>Wildlife should not be viewed as resources, </a:t>
            </a:r>
          </a:p>
          <a:p>
            <a:pPr marL="0" indent="0" algn="ctr">
              <a:spcBef>
                <a:spcPts val="1200"/>
              </a:spcBef>
              <a:buSzTx/>
              <a:buNone/>
              <a:defRPr sz="2100" b="1"/>
            </a:pPr>
            <a:r>
              <a:t>but as valued assets to social, political, cultural and economic systems</a:t>
            </a:r>
          </a:p>
        </p:txBody>
      </p:sp>
      <p:sp>
        <p:nvSpPr>
          <p:cNvPr id="181" name="Rectangle"/>
          <p:cNvSpPr/>
          <p:nvPr/>
        </p:nvSpPr>
        <p:spPr>
          <a:xfrm>
            <a:off x="443648" y="513563"/>
            <a:ext cx="4006601" cy="547301"/>
          </a:xfrm>
          <a:prstGeom prst="rect">
            <a:avLst/>
          </a:prstGeom>
          <a:solidFill>
            <a:srgbClr val="FFFFFF"/>
          </a:solidFill>
          <a:ln w="25400">
            <a:solidFill>
              <a:schemeClr val="accent1"/>
            </a:solidFill>
          </a:ln>
        </p:spPr>
        <p:txBody>
          <a:bodyPr lIns="0" tIns="0" rIns="0" bIns="0"/>
          <a:lstStyle/>
          <a:p>
            <a:endParaRPr/>
          </a:p>
        </p:txBody>
      </p:sp>
      <p:sp>
        <p:nvSpPr>
          <p:cNvPr id="182" name="Google Shape;131;p20"/>
          <p:cNvSpPr txBox="1">
            <a:spLocks noGrp="1"/>
          </p:cNvSpPr>
          <p:nvPr>
            <p:ph type="title"/>
          </p:nvPr>
        </p:nvSpPr>
        <p:spPr>
          <a:xfrm>
            <a:off x="539999" y="438999"/>
            <a:ext cx="4032001" cy="572702"/>
          </a:xfrm>
          <a:prstGeom prst="rect">
            <a:avLst/>
          </a:prstGeom>
        </p:spPr>
        <p:txBody>
          <a:bodyPr/>
          <a:lstStyle>
            <a:lvl1pPr>
              <a:defRPr sz="2500" u="sng"/>
            </a:lvl1pPr>
          </a:lstStyle>
          <a:p>
            <a:r>
              <a:t>We propose a New Tenet: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Google Shape;139;p21"/>
          <p:cNvSpPr txBox="1">
            <a:spLocks noGrp="1"/>
          </p:cNvSpPr>
          <p:nvPr>
            <p:ph type="title"/>
          </p:nvPr>
        </p:nvSpPr>
        <p:spPr>
          <a:xfrm>
            <a:off x="311699" y="445025"/>
            <a:ext cx="8520602" cy="572701"/>
          </a:xfrm>
          <a:prstGeom prst="rect">
            <a:avLst/>
          </a:prstGeom>
        </p:spPr>
        <p:txBody>
          <a:bodyPr/>
          <a:lstStyle>
            <a:lvl1pPr>
              <a:defRPr sz="2500"/>
            </a:lvl1pPr>
          </a:lstStyle>
          <a:p>
            <a:r>
              <a:t>Literature Cited: </a:t>
            </a:r>
          </a:p>
        </p:txBody>
      </p:sp>
      <p:sp>
        <p:nvSpPr>
          <p:cNvPr id="187" name="Google Shape;140;p21"/>
          <p:cNvSpPr txBox="1">
            <a:spLocks noGrp="1"/>
          </p:cNvSpPr>
          <p:nvPr>
            <p:ph type="body" idx="1"/>
          </p:nvPr>
        </p:nvSpPr>
        <p:spPr>
          <a:xfrm>
            <a:off x="166374" y="1017724"/>
            <a:ext cx="8665802" cy="3993901"/>
          </a:xfrm>
          <a:prstGeom prst="rect">
            <a:avLst/>
          </a:prstGeom>
        </p:spPr>
        <p:txBody>
          <a:bodyPr/>
          <a:lstStyle/>
          <a:p>
            <a:pPr marL="276606" indent="0" defTabSz="905255">
              <a:lnSpc>
                <a:spcPct val="200000"/>
              </a:lnSpc>
              <a:buSzTx/>
              <a:buNone/>
              <a:defRPr sz="594">
                <a:solidFill>
                  <a:srgbClr val="000000"/>
                </a:solidFill>
                <a:latin typeface="+mj-lt"/>
                <a:ea typeface="+mj-ea"/>
                <a:cs typeface="+mj-cs"/>
                <a:sym typeface="Arial"/>
              </a:defRPr>
            </a:pPr>
            <a:r>
              <a:t>Artelle, K. A. 2019. Is Wildlife Conservation Policy Based in Science? American Scientist 107:38–46. </a:t>
            </a:r>
            <a:r>
              <a:rPr u="sng">
                <a:solidFill>
                  <a:schemeClr val="accent5"/>
                </a:solidFill>
                <a:uFill>
                  <a:solidFill>
                    <a:schemeClr val="accent5"/>
                  </a:solidFill>
                </a:uFill>
                <a:hlinkClick r:id="rId2"/>
              </a:rPr>
              <a:t>https://go.gale.com/ps/i.do?id=GALE%7CA579092378&amp;sid=googleScholar&amp;v=2.1&amp;it=r&amp;linkaccess=abs&amp;issn=00030996&amp;p=AONE&amp;sw=w&amp;userGroupName=nysl_ca_ind</a:t>
            </a:r>
            <a:r>
              <a:t> </a:t>
            </a:r>
            <a:endParaRPr sz="1089"/>
          </a:p>
          <a:p>
            <a:pPr marL="276606" indent="0" defTabSz="905255">
              <a:lnSpc>
                <a:spcPct val="200000"/>
              </a:lnSpc>
              <a:buSzTx/>
              <a:buNone/>
              <a:defRPr sz="891"/>
            </a:pPr>
            <a:endParaRPr sz="1089">
              <a:solidFill>
                <a:srgbClr val="000000"/>
              </a:solidFill>
              <a:latin typeface="+mj-lt"/>
              <a:ea typeface="+mj-ea"/>
              <a:cs typeface="+mj-cs"/>
              <a:sym typeface="Arial"/>
            </a:endParaRPr>
          </a:p>
          <a:p>
            <a:pPr marL="276606" indent="0" defTabSz="905255">
              <a:lnSpc>
                <a:spcPct val="200000"/>
              </a:lnSpc>
              <a:buSzTx/>
              <a:buNone/>
              <a:defRPr sz="594">
                <a:solidFill>
                  <a:srgbClr val="000000"/>
                </a:solidFill>
                <a:latin typeface="+mj-lt"/>
                <a:ea typeface="+mj-ea"/>
                <a:cs typeface="+mj-cs"/>
                <a:sym typeface="Arial"/>
              </a:defRPr>
            </a:pPr>
            <a:r>
              <a:t>Cooney, J. M. 2020. Fair Chase Colonialism: An Environmental Justice Critique of the North American Model of Wildlife Conservation (Pt 2). 2020, December 12. </a:t>
            </a:r>
            <a:endParaRPr sz="1089"/>
          </a:p>
          <a:p>
            <a:pPr marL="276606" indent="452627" defTabSz="905255">
              <a:lnSpc>
                <a:spcPct val="200000"/>
              </a:lnSpc>
              <a:buSzTx/>
              <a:buNone/>
              <a:defRPr sz="594" u="sng">
                <a:solidFill>
                  <a:srgbClr val="1155CC"/>
                </a:solidFill>
                <a:latin typeface="+mj-lt"/>
                <a:ea typeface="+mj-ea"/>
                <a:cs typeface="+mj-cs"/>
                <a:sym typeface="Arial"/>
              </a:defRPr>
            </a:pPr>
            <a:r>
              <a:rPr>
                <a:solidFill>
                  <a:schemeClr val="accent5"/>
                </a:solidFill>
                <a:uFill>
                  <a:solidFill>
                    <a:schemeClr val="accent5"/>
                  </a:solidFill>
                </a:uFill>
                <a:hlinkClick r:id="rId3"/>
              </a:rPr>
              <a:t>https://jaymcooney.wordpress.com/2020/12/12/fair-chase-colonialism-part-2/</a:t>
            </a:r>
            <a:r>
              <a:rPr u="none">
                <a:solidFill>
                  <a:srgbClr val="000000"/>
                </a:solidFill>
              </a:rPr>
              <a:t> </a:t>
            </a:r>
            <a:endParaRPr sz="1089">
              <a:solidFill>
                <a:srgbClr val="000000"/>
              </a:solidFill>
            </a:endParaRPr>
          </a:p>
          <a:p>
            <a:pPr marL="276606" indent="0" defTabSz="905255">
              <a:lnSpc>
                <a:spcPct val="200000"/>
              </a:lnSpc>
              <a:buSzTx/>
              <a:buNone/>
              <a:defRPr sz="891"/>
            </a:pPr>
            <a:endParaRPr sz="1089">
              <a:solidFill>
                <a:srgbClr val="000000"/>
              </a:solidFill>
              <a:latin typeface="+mj-lt"/>
              <a:ea typeface="+mj-ea"/>
              <a:cs typeface="+mj-cs"/>
              <a:sym typeface="Arial"/>
            </a:endParaRPr>
          </a:p>
          <a:p>
            <a:pPr marL="276606" indent="0" defTabSz="905255">
              <a:lnSpc>
                <a:spcPct val="200000"/>
              </a:lnSpc>
              <a:buSzTx/>
              <a:buNone/>
              <a:defRPr sz="594">
                <a:solidFill>
                  <a:srgbClr val="000000"/>
                </a:solidFill>
                <a:latin typeface="+mj-lt"/>
                <a:ea typeface="+mj-ea"/>
                <a:cs typeface="+mj-cs"/>
                <a:sym typeface="Arial"/>
              </a:defRPr>
            </a:pPr>
            <a:r>
              <a:t>Darimont, C. T., H. Hall, L. Eckert, I. Mihalik, K. Artelle, A. Treves, and P. C. Paquet. 2021. Large carnivore hunting and the social license to hunt. Conservation Biology 35:1111–1119. </a:t>
            </a:r>
            <a:r>
              <a:rPr u="sng">
                <a:solidFill>
                  <a:schemeClr val="accent5"/>
                </a:solidFill>
                <a:uFill>
                  <a:solidFill>
                    <a:schemeClr val="accent5"/>
                  </a:solidFill>
                </a:uFill>
                <a:hlinkClick r:id="rId4"/>
              </a:rPr>
              <a:t>https://conbio.onlinelibrary.wiley.com/doi/full/10.1111/cobi.13657</a:t>
            </a:r>
            <a:r>
              <a:t> </a:t>
            </a:r>
            <a:endParaRPr sz="1089"/>
          </a:p>
          <a:p>
            <a:pPr marL="276606" indent="0" defTabSz="905255">
              <a:lnSpc>
                <a:spcPct val="200000"/>
              </a:lnSpc>
              <a:buSzTx/>
              <a:buNone/>
              <a:defRPr sz="891"/>
            </a:pPr>
            <a:endParaRPr sz="1089">
              <a:solidFill>
                <a:srgbClr val="000000"/>
              </a:solidFill>
              <a:latin typeface="+mj-lt"/>
              <a:ea typeface="+mj-ea"/>
              <a:cs typeface="+mj-cs"/>
              <a:sym typeface="Arial"/>
            </a:endParaRPr>
          </a:p>
          <a:p>
            <a:pPr marL="276606" indent="0" defTabSz="905255">
              <a:lnSpc>
                <a:spcPct val="200000"/>
              </a:lnSpc>
              <a:buSzTx/>
              <a:buNone/>
              <a:defRPr sz="594">
                <a:solidFill>
                  <a:srgbClr val="000000"/>
                </a:solidFill>
                <a:latin typeface="+mj-lt"/>
                <a:ea typeface="+mj-ea"/>
                <a:cs typeface="+mj-cs"/>
                <a:sym typeface="Arial"/>
              </a:defRPr>
            </a:pPr>
            <a:r>
              <a:t>Larson, L. R. et. al. 2021. The future of wildlife conservation funding: What options do U.S. college students support? Conservation Science and Practice 3:e505.</a:t>
            </a:r>
            <a:endParaRPr sz="1089"/>
          </a:p>
          <a:p>
            <a:pPr marL="276606" indent="452627" defTabSz="905255">
              <a:lnSpc>
                <a:spcPct val="200000"/>
              </a:lnSpc>
              <a:buSzTx/>
              <a:buNone/>
              <a:defRPr sz="594">
                <a:solidFill>
                  <a:srgbClr val="000000"/>
                </a:solidFill>
                <a:latin typeface="+mj-lt"/>
                <a:ea typeface="+mj-ea"/>
                <a:cs typeface="+mj-cs"/>
                <a:sym typeface="Arial"/>
              </a:defRPr>
            </a:pPr>
            <a:r>
              <a:t> </a:t>
            </a:r>
            <a:r>
              <a:rPr u="sng">
                <a:solidFill>
                  <a:schemeClr val="accent5"/>
                </a:solidFill>
                <a:uFill>
                  <a:solidFill>
                    <a:schemeClr val="accent5"/>
                  </a:solidFill>
                </a:uFill>
                <a:hlinkClick r:id="rId5"/>
              </a:rPr>
              <a:t>https://conbio.onlinelibrary.wiley.com/doi/full/10.1111/csp2.505</a:t>
            </a:r>
            <a:r>
              <a:t> </a:t>
            </a:r>
            <a:endParaRPr sz="1089"/>
          </a:p>
          <a:p>
            <a:pPr marL="0" indent="0" defTabSz="905255">
              <a:buSzTx/>
              <a:buNone/>
              <a:defRPr sz="891"/>
            </a:pPr>
            <a:endParaRPr sz="1089">
              <a:solidFill>
                <a:srgbClr val="000000"/>
              </a:solidFill>
              <a:latin typeface="+mj-lt"/>
              <a:ea typeface="+mj-ea"/>
              <a:cs typeface="+mj-cs"/>
              <a:sym typeface="Arial"/>
            </a:endParaRPr>
          </a:p>
          <a:p>
            <a:pPr marL="0" indent="0" defTabSz="905255">
              <a:buSzTx/>
              <a:buNone/>
              <a:defRPr sz="891"/>
            </a:pPr>
            <a:endParaRPr sz="1089">
              <a:solidFill>
                <a:srgbClr val="000000"/>
              </a:solidFill>
              <a:latin typeface="+mj-lt"/>
              <a:ea typeface="+mj-ea"/>
              <a:cs typeface="+mj-cs"/>
              <a:sym typeface="Arial"/>
            </a:endParaRPr>
          </a:p>
          <a:p>
            <a:pPr marL="276606" indent="0" defTabSz="905255">
              <a:lnSpc>
                <a:spcPct val="200000"/>
              </a:lnSpc>
              <a:buSzTx/>
              <a:buNone/>
              <a:defRPr sz="594">
                <a:solidFill>
                  <a:srgbClr val="000000"/>
                </a:solidFill>
                <a:latin typeface="+mj-lt"/>
                <a:ea typeface="+mj-ea"/>
                <a:cs typeface="+mj-cs"/>
                <a:sym typeface="Arial"/>
              </a:defRPr>
            </a:pPr>
            <a:r>
              <a:t>Smith, D. W., P. J. White, D. R. Stahler, A. Wydeven, and D. E. Hallac. 2016. Managing wolves in the Yellowstone area: Balancing goals across jurisdictional boundaries. Wildlife Society Bulletin 40:436–445. </a:t>
            </a:r>
            <a:r>
              <a:rPr u="sng">
                <a:solidFill>
                  <a:schemeClr val="accent5"/>
                </a:solidFill>
                <a:uFill>
                  <a:solidFill>
                    <a:schemeClr val="accent5"/>
                  </a:solidFill>
                </a:uFill>
                <a:hlinkClick r:id="rId6"/>
              </a:rPr>
              <a:t>https://wildlife.onlinelibrary.wiley.com/doi/full/10.1002/wsb.677</a:t>
            </a:r>
            <a:r>
              <a:t> </a:t>
            </a:r>
            <a:endParaRPr sz="1089"/>
          </a:p>
          <a:p>
            <a:pPr marL="276606" indent="0" defTabSz="905255">
              <a:lnSpc>
                <a:spcPct val="200000"/>
              </a:lnSpc>
              <a:buSzTx/>
              <a:buNone/>
              <a:defRPr sz="891"/>
            </a:pPr>
            <a:endParaRPr sz="1089">
              <a:solidFill>
                <a:srgbClr val="000000"/>
              </a:solidFill>
              <a:latin typeface="+mj-lt"/>
              <a:ea typeface="+mj-ea"/>
              <a:cs typeface="+mj-cs"/>
              <a:sym typeface="Arial"/>
            </a:endParaRPr>
          </a:p>
          <a:p>
            <a:pPr marL="276606" indent="0" defTabSz="905255">
              <a:lnSpc>
                <a:spcPct val="200000"/>
              </a:lnSpc>
              <a:buSzTx/>
              <a:buNone/>
              <a:defRPr sz="594">
                <a:solidFill>
                  <a:srgbClr val="000000"/>
                </a:solidFill>
                <a:latin typeface="+mj-lt"/>
                <a:ea typeface="+mj-ea"/>
                <a:cs typeface="+mj-cs"/>
                <a:sym typeface="Arial"/>
              </a:defRPr>
            </a:pPr>
            <a:r>
              <a:t>Eichler, L., and D. Baumeister. 2018. Hunting for Justice: An Indigenous Critique of the North American Model of Wildlife Conservation. Environment and Society 9:75+.</a:t>
            </a:r>
            <a:endParaRPr sz="1089"/>
          </a:p>
          <a:p>
            <a:pPr marL="276606" indent="452627" defTabSz="905255">
              <a:lnSpc>
                <a:spcPct val="200000"/>
              </a:lnSpc>
              <a:buSzTx/>
              <a:buNone/>
              <a:defRPr sz="594" u="sng">
                <a:solidFill>
                  <a:srgbClr val="1155CC"/>
                </a:solidFill>
                <a:latin typeface="+mj-lt"/>
                <a:ea typeface="+mj-ea"/>
                <a:cs typeface="+mj-cs"/>
                <a:sym typeface="Arial"/>
              </a:defRPr>
            </a:pPr>
            <a:r>
              <a:rPr>
                <a:solidFill>
                  <a:schemeClr val="accent5"/>
                </a:solidFill>
                <a:uFill>
                  <a:solidFill>
                    <a:schemeClr val="accent5"/>
                  </a:solidFill>
                </a:uFill>
                <a:hlinkClick r:id="rId7"/>
              </a:rPr>
              <a:t>https://go-gale-com.esf.idm.oclc.org/ps/i.do?p=GRNR&amp;u=sunycesfsc&amp;id=GALE%7CA557313051&amp;v=2.1&amp;it=r</a:t>
            </a:r>
            <a:r>
              <a:rPr u="none">
                <a:solidFill>
                  <a:srgbClr val="000000"/>
                </a:solidFill>
              </a:rPr>
              <a:t> </a:t>
            </a:r>
            <a:endParaRPr sz="1089">
              <a:solidFill>
                <a:srgbClr val="000000"/>
              </a:solidFill>
            </a:endParaRPr>
          </a:p>
          <a:p>
            <a:pPr marL="276606" indent="0" defTabSz="905255">
              <a:lnSpc>
                <a:spcPct val="200000"/>
              </a:lnSpc>
              <a:buSzTx/>
              <a:buNone/>
              <a:defRPr sz="891"/>
            </a:pPr>
            <a:endParaRPr sz="1089">
              <a:solidFill>
                <a:srgbClr val="000000"/>
              </a:solidFill>
              <a:latin typeface="+mj-lt"/>
              <a:ea typeface="+mj-ea"/>
              <a:cs typeface="+mj-cs"/>
              <a:sym typeface="Arial"/>
            </a:endParaRPr>
          </a:p>
          <a:p>
            <a:pPr marL="276606" indent="0" defTabSz="905255">
              <a:lnSpc>
                <a:spcPct val="200000"/>
              </a:lnSpc>
              <a:buSzTx/>
              <a:buNone/>
              <a:defRPr sz="594">
                <a:solidFill>
                  <a:srgbClr val="000000"/>
                </a:solidFill>
                <a:latin typeface="+mj-lt"/>
                <a:ea typeface="+mj-ea"/>
                <a:cs typeface="+mj-cs"/>
                <a:sym typeface="Arial"/>
              </a:defRPr>
            </a:pPr>
            <a:r>
              <a:t>Mahoney, S. P., and J. J. Jackson. 2013. Enshrining hunting as a foundation for conservation – the North American Model. International Journal of Environmental Studies 70:448–459. </a:t>
            </a:r>
            <a:r>
              <a:rPr u="sng">
                <a:solidFill>
                  <a:schemeClr val="accent5"/>
                </a:solidFill>
                <a:uFill>
                  <a:solidFill>
                    <a:schemeClr val="accent5"/>
                  </a:solidFill>
                </a:uFill>
                <a:hlinkClick r:id="rId8"/>
              </a:rPr>
              <a:t>https://www.tandfonline.com/doi/full/10.1080/00207233.2013.801178?casa_token=6S-E7DzDZ7AAAAAA%3AmWkzADqMyqHXWBIjDB4N9x9em_FFwG10pcvo9Bkl88EjdTuGf4mJU6oYUbNLcabQizvkvJMunYELAA</a:t>
            </a:r>
            <a:r>
              <a:t> </a:t>
            </a:r>
          </a:p>
        </p:txBody>
      </p:sp>
    </p:spTree>
  </p:cSld>
  <p:clrMapOvr>
    <a:masterClrMapping/>
  </p:clrMapOvr>
  <p:transition spd="med"/>
</p:sld>
</file>

<file path=ppt/theme/theme1.xml><?xml version="1.0" encoding="utf-8"?>
<a:theme xmlns:a="http://schemas.openxmlformats.org/drawingml/2006/main" name="Spearmint">
  <a:themeElements>
    <a:clrScheme name="Spearmint">
      <a:dk1>
        <a:srgbClr val="202729"/>
      </a:dk1>
      <a:lt1>
        <a:srgbClr val="202729"/>
      </a:lt1>
      <a:dk2>
        <a:srgbClr val="A7A7A7"/>
      </a:dk2>
      <a:lt2>
        <a:srgbClr val="535353"/>
      </a:lt2>
      <a:accent1>
        <a:srgbClr val="353744"/>
      </a:accent1>
      <a:accent2>
        <a:srgbClr val="424242"/>
      </a:accent2>
      <a:accent3>
        <a:srgbClr val="616161"/>
      </a:accent3>
      <a:accent4>
        <a:srgbClr val="999999"/>
      </a:accent4>
      <a:accent5>
        <a:srgbClr val="FF5252"/>
      </a:accent5>
      <a:accent6>
        <a:srgbClr val="FFF176"/>
      </a:accent6>
      <a:hlink>
        <a:srgbClr val="0000FF"/>
      </a:hlink>
      <a:folHlink>
        <a:srgbClr val="FF00FF"/>
      </a:folHlink>
    </a:clrScheme>
    <a:fontScheme name="Spearmint">
      <a:majorFont>
        <a:latin typeface="Arial"/>
        <a:ea typeface="Arial"/>
        <a:cs typeface="Arial"/>
      </a:majorFont>
      <a:minorFont>
        <a:latin typeface="Helvetica"/>
        <a:ea typeface="Helvetica"/>
        <a:cs typeface="Helvetica"/>
      </a:minorFont>
    </a:fontScheme>
    <a:fmtScheme name="Spearm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pearmint">
  <a:themeElements>
    <a:clrScheme name="Spearmint">
      <a:dk1>
        <a:srgbClr val="000000"/>
      </a:dk1>
      <a:lt1>
        <a:srgbClr val="FFFFFF"/>
      </a:lt1>
      <a:dk2>
        <a:srgbClr val="A7A7A7"/>
      </a:dk2>
      <a:lt2>
        <a:srgbClr val="535353"/>
      </a:lt2>
      <a:accent1>
        <a:srgbClr val="353744"/>
      </a:accent1>
      <a:accent2>
        <a:srgbClr val="424242"/>
      </a:accent2>
      <a:accent3>
        <a:srgbClr val="616161"/>
      </a:accent3>
      <a:accent4>
        <a:srgbClr val="999999"/>
      </a:accent4>
      <a:accent5>
        <a:srgbClr val="FF5252"/>
      </a:accent5>
      <a:accent6>
        <a:srgbClr val="FFF176"/>
      </a:accent6>
      <a:hlink>
        <a:srgbClr val="0000FF"/>
      </a:hlink>
      <a:folHlink>
        <a:srgbClr val="FF00FF"/>
      </a:folHlink>
    </a:clrScheme>
    <a:fontScheme name="Spearmint">
      <a:majorFont>
        <a:latin typeface="Arial"/>
        <a:ea typeface="Arial"/>
        <a:cs typeface="Arial"/>
      </a:majorFont>
      <a:minorFont>
        <a:latin typeface="Helvetica"/>
        <a:ea typeface="Helvetica"/>
        <a:cs typeface="Helvetica"/>
      </a:minorFont>
    </a:fontScheme>
    <a:fmtScheme name="Spearm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02729"/>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1732</Words>
  <Application>Microsoft Office PowerPoint</Application>
  <PresentationFormat>On-screen Show (16:9)</PresentationFormat>
  <Paragraphs>99</Paragraphs>
  <Slides>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Georgia</vt:lpstr>
      <vt:lpstr>Lora</vt:lpstr>
      <vt:lpstr>Lora SemiBold</vt:lpstr>
      <vt:lpstr>Proxima Nova</vt:lpstr>
      <vt:lpstr>Proxima Nova Semibold</vt:lpstr>
      <vt:lpstr>Spearmint</vt:lpstr>
      <vt:lpstr>Blinkers on the NAM</vt:lpstr>
      <vt:lpstr>Introduction</vt:lpstr>
      <vt:lpstr>Little Refresh: </vt:lpstr>
      <vt:lpstr>Cultural Perspective</vt:lpstr>
      <vt:lpstr>Social/Economic Perspective</vt:lpstr>
      <vt:lpstr>Political Perspective</vt:lpstr>
      <vt:lpstr>Indigenous-led stewardship is an example of  what wildlife management could be </vt:lpstr>
      <vt:lpstr>We propose a New Tenet:</vt:lpstr>
      <vt:lpstr>Literature Cited: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Blinkers on the NAM</dc:title>
  <cp:lastModifiedBy>Chloe Beaupre</cp:lastModifiedBy>
  <cp:revision>1</cp:revision>
  <dcterms:modified xsi:type="dcterms:W3CDTF">2022-12-06T17:37:44Z</dcterms:modified>
</cp:coreProperties>
</file>